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Default Extension="gif" ContentType="image/gif"/>
  <Override PartName="/ppt/notesSlides/notesSlide6.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5"/>
  </p:notesMasterIdLst>
  <p:sldIdLst>
    <p:sldId id="256" r:id="rId2"/>
    <p:sldId id="258" r:id="rId3"/>
    <p:sldId id="263" r:id="rId4"/>
    <p:sldId id="266" r:id="rId5"/>
    <p:sldId id="272" r:id="rId6"/>
    <p:sldId id="259" r:id="rId7"/>
    <p:sldId id="278" r:id="rId8"/>
    <p:sldId id="273" r:id="rId9"/>
    <p:sldId id="274" r:id="rId10"/>
    <p:sldId id="286" r:id="rId11"/>
    <p:sldId id="287" r:id="rId12"/>
    <p:sldId id="288" r:id="rId13"/>
    <p:sldId id="289" r:id="rId14"/>
    <p:sldId id="275" r:id="rId15"/>
    <p:sldId id="282" r:id="rId16"/>
    <p:sldId id="283" r:id="rId17"/>
    <p:sldId id="284" r:id="rId18"/>
    <p:sldId id="285" r:id="rId19"/>
    <p:sldId id="276" r:id="rId20"/>
    <p:sldId id="277" r:id="rId21"/>
    <p:sldId id="267" r:id="rId22"/>
    <p:sldId id="308" r:id="rId23"/>
    <p:sldId id="291" r:id="rId24"/>
    <p:sldId id="292" r:id="rId25"/>
    <p:sldId id="293" r:id="rId26"/>
    <p:sldId id="309" r:id="rId27"/>
    <p:sldId id="310" r:id="rId28"/>
    <p:sldId id="311" r:id="rId29"/>
    <p:sldId id="321" r:id="rId30"/>
    <p:sldId id="322" r:id="rId31"/>
    <p:sldId id="323" r:id="rId32"/>
    <p:sldId id="325" r:id="rId33"/>
    <p:sldId id="313" r:id="rId34"/>
    <p:sldId id="332" r:id="rId35"/>
    <p:sldId id="314" r:id="rId36"/>
    <p:sldId id="315" r:id="rId37"/>
    <p:sldId id="327" r:id="rId38"/>
    <p:sldId id="328" r:id="rId39"/>
    <p:sldId id="329" r:id="rId40"/>
    <p:sldId id="330" r:id="rId41"/>
    <p:sldId id="331" r:id="rId42"/>
    <p:sldId id="316" r:id="rId43"/>
    <p:sldId id="317" r:id="rId44"/>
    <p:sldId id="318" r:id="rId45"/>
    <p:sldId id="319" r:id="rId46"/>
    <p:sldId id="303" r:id="rId47"/>
    <p:sldId id="304" r:id="rId48"/>
    <p:sldId id="305" r:id="rId49"/>
    <p:sldId id="334" r:id="rId50"/>
    <p:sldId id="333" r:id="rId51"/>
    <p:sldId id="306" r:id="rId52"/>
    <p:sldId id="307" r:id="rId53"/>
    <p:sldId id="324" r:id="rId54"/>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41" d="100"/>
          <a:sy n="41" d="100"/>
        </p:scale>
        <p:origin x="-1272"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DC4F051-471C-405F-89BF-E242909F13F7}" type="datetimeFigureOut">
              <a:rPr lang="id-ID" smtClean="0"/>
              <a:pPr/>
              <a:t>02/10/2017</a:t>
            </a:fld>
            <a:endParaRPr lang="id-ID"/>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d-ID"/>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d-ID"/>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B3CDD87-73A0-4895-B147-6617939D796A}" type="slidenum">
              <a:rPr lang="id-ID" smtClean="0"/>
              <a:pPr/>
              <a:t>‹#›</a:t>
            </a:fld>
            <a:endParaRPr lang="id-ID"/>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Rot="1" noChangeAspect="1" noTextEdit="1"/>
          </p:cNvSpPr>
          <p:nvPr>
            <p:ph type="sldImg"/>
          </p:nvPr>
        </p:nvSpPr>
        <p:spPr bwMode="auto">
          <a:noFill/>
          <a:ln>
            <a:solidFill>
              <a:srgbClr val="000000"/>
            </a:solidFill>
            <a:miter lim="800000"/>
            <a:headEnd/>
            <a:tailEnd/>
          </a:ln>
        </p:spPr>
      </p:sp>
      <p:sp>
        <p:nvSpPr>
          <p:cNvPr id="59395"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id-ID"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Rot="1" noChangeAspect="1" noTextEdit="1"/>
          </p:cNvSpPr>
          <p:nvPr>
            <p:ph type="sldImg"/>
          </p:nvPr>
        </p:nvSpPr>
        <p:spPr bwMode="auto">
          <a:noFill/>
          <a:ln>
            <a:solidFill>
              <a:srgbClr val="000000"/>
            </a:solidFill>
            <a:miter lim="800000"/>
            <a:headEnd/>
            <a:tailEnd/>
          </a:ln>
        </p:spPr>
      </p:sp>
      <p:sp>
        <p:nvSpPr>
          <p:cNvPr id="60419"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id-ID"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Rot="1" noChangeAspect="1" noTextEdit="1"/>
          </p:cNvSpPr>
          <p:nvPr>
            <p:ph type="sldImg"/>
          </p:nvPr>
        </p:nvSpPr>
        <p:spPr bwMode="auto">
          <a:noFill/>
          <a:ln>
            <a:solidFill>
              <a:srgbClr val="000000"/>
            </a:solidFill>
            <a:miter lim="800000"/>
            <a:headEnd/>
            <a:tailEnd/>
          </a:ln>
        </p:spPr>
      </p:sp>
      <p:sp>
        <p:nvSpPr>
          <p:cNvPr id="61443"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id-ID"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Rot="1" noChangeAspect="1" noTextEdit="1"/>
          </p:cNvSpPr>
          <p:nvPr>
            <p:ph type="sldImg"/>
          </p:nvPr>
        </p:nvSpPr>
        <p:spPr bwMode="auto">
          <a:noFill/>
          <a:ln>
            <a:solidFill>
              <a:srgbClr val="000000"/>
            </a:solidFill>
            <a:miter lim="800000"/>
            <a:headEnd/>
            <a:tailEnd/>
          </a:ln>
        </p:spPr>
      </p:sp>
      <p:sp>
        <p:nvSpPr>
          <p:cNvPr id="62467"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id-ID"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p:spPr>
      </p:sp>
      <p:sp>
        <p:nvSpPr>
          <p:cNvPr id="2355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355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62F2983-4E64-4479-A881-01F4292A3FF0}" type="slidenum">
              <a:rPr lang="id-ID" smtClean="0"/>
              <a:pPr fontAlgn="base">
                <a:spcBef>
                  <a:spcPct val="0"/>
                </a:spcBef>
                <a:spcAft>
                  <a:spcPct val="0"/>
                </a:spcAft>
                <a:defRPr/>
              </a:pPr>
              <a:t>33</a:t>
            </a:fld>
            <a:endParaRPr lang="id-ID"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p:spPr>
      </p:sp>
      <p:sp>
        <p:nvSpPr>
          <p:cNvPr id="2457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458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6D42FDB-5207-421C-AE39-333B483AE23F}" type="slidenum">
              <a:rPr lang="id-ID" smtClean="0"/>
              <a:pPr fontAlgn="base">
                <a:spcBef>
                  <a:spcPct val="0"/>
                </a:spcBef>
                <a:spcAft>
                  <a:spcPct val="0"/>
                </a:spcAft>
                <a:defRPr/>
              </a:pPr>
              <a:t>36</a:t>
            </a:fld>
            <a:endParaRPr lang="id-ID"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F550FFEE-4D57-40E4-BD90-4696E26DB4AA}" type="datetimeFigureOut">
              <a:rPr lang="id-ID" smtClean="0"/>
              <a:pPr/>
              <a:t>02/10/2017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1E64D848-39D9-4552-B0DB-2D59008AF606}" type="slidenum">
              <a:rPr lang="id-ID" smtClean="0"/>
              <a:pPr/>
              <a:t>‹#›</a:t>
            </a:fld>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F550FFEE-4D57-40E4-BD90-4696E26DB4AA}" type="datetimeFigureOut">
              <a:rPr lang="id-ID" smtClean="0"/>
              <a:pPr/>
              <a:t>02/10/2017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1E64D848-39D9-4552-B0DB-2D59008AF606}" type="slidenum">
              <a:rPr lang="id-ID" smtClean="0"/>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F550FFEE-4D57-40E4-BD90-4696E26DB4AA}" type="datetimeFigureOut">
              <a:rPr lang="id-ID" smtClean="0"/>
              <a:pPr/>
              <a:t>02/10/2017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1E64D848-39D9-4552-B0DB-2D59008AF606}" type="slidenum">
              <a:rPr lang="id-ID" smtClean="0"/>
              <a:pPr/>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F550FFEE-4D57-40E4-BD90-4696E26DB4AA}" type="datetimeFigureOut">
              <a:rPr lang="id-ID" smtClean="0"/>
              <a:pPr/>
              <a:t>02/10/2017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1E64D848-39D9-4552-B0DB-2D59008AF606}" type="slidenum">
              <a:rPr lang="id-ID" smtClean="0"/>
              <a:pPr/>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550FFEE-4D57-40E4-BD90-4696E26DB4AA}" type="datetimeFigureOut">
              <a:rPr lang="id-ID" smtClean="0"/>
              <a:pPr/>
              <a:t>02/10/2017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1E64D848-39D9-4552-B0DB-2D59008AF606}" type="slidenum">
              <a:rPr lang="id-ID" smtClean="0"/>
              <a:pPr/>
              <a:t>‹#›</a:t>
            </a:fld>
            <a:endParaRPr lang="id-I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F550FFEE-4D57-40E4-BD90-4696E26DB4AA}" type="datetimeFigureOut">
              <a:rPr lang="id-ID" smtClean="0"/>
              <a:pPr/>
              <a:t>02/10/2017</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1E64D848-39D9-4552-B0DB-2D59008AF606}" type="slidenum">
              <a:rPr lang="id-ID" smtClean="0"/>
              <a:pPr/>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F550FFEE-4D57-40E4-BD90-4696E26DB4AA}" type="datetimeFigureOut">
              <a:rPr lang="id-ID" smtClean="0"/>
              <a:pPr/>
              <a:t>02/10/2017</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1E64D848-39D9-4552-B0DB-2D59008AF606}" type="slidenum">
              <a:rPr lang="id-ID" smtClean="0"/>
              <a:pPr/>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F550FFEE-4D57-40E4-BD90-4696E26DB4AA}" type="datetimeFigureOut">
              <a:rPr lang="id-ID" smtClean="0"/>
              <a:pPr/>
              <a:t>02/10/2017</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1E64D848-39D9-4552-B0DB-2D59008AF606}" type="slidenum">
              <a:rPr lang="id-ID" smtClean="0"/>
              <a:pPr/>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550FFEE-4D57-40E4-BD90-4696E26DB4AA}" type="datetimeFigureOut">
              <a:rPr lang="id-ID" smtClean="0"/>
              <a:pPr/>
              <a:t>02/10/2017</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1E64D848-39D9-4552-B0DB-2D59008AF606}" type="slidenum">
              <a:rPr lang="id-ID" smtClean="0"/>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550FFEE-4D57-40E4-BD90-4696E26DB4AA}" type="datetimeFigureOut">
              <a:rPr lang="id-ID" smtClean="0"/>
              <a:pPr/>
              <a:t>02/10/2017</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1E64D848-39D9-4552-B0DB-2D59008AF606}" type="slidenum">
              <a:rPr lang="id-ID" smtClean="0"/>
              <a:pPr/>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550FFEE-4D57-40E4-BD90-4696E26DB4AA}" type="datetimeFigureOut">
              <a:rPr lang="id-ID" smtClean="0"/>
              <a:pPr/>
              <a:t>02/10/2017</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1E64D848-39D9-4552-B0DB-2D59008AF606}" type="slidenum">
              <a:rPr lang="id-ID" smtClean="0"/>
              <a:pPr/>
              <a:t>‹#›</a:t>
            </a:fld>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550FFEE-4D57-40E4-BD90-4696E26DB4AA}" type="datetimeFigureOut">
              <a:rPr lang="id-ID" smtClean="0"/>
              <a:pPr/>
              <a:t>02/10/2017</a:t>
            </a:fld>
            <a:endParaRPr lang="id-ID"/>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E64D848-39D9-4552-B0DB-2D59008AF606}" type="slidenum">
              <a:rPr lang="id-ID" smtClean="0"/>
              <a:pPr/>
              <a:t>‹#›</a:t>
            </a:fld>
            <a:endParaRPr lang="id-ID"/>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3.wmf"/><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14.w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15.wmf"/><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17.wmf"/><Relationship Id="rId2" Type="http://schemas.openxmlformats.org/officeDocument/2006/relationships/image" Target="../media/image16.wmf"/><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18.wmf"/><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19.wmf"/><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image" Target="../media/image20.w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id-ID" dirty="0" smtClean="0"/>
              <a:t>INVESTASI </a:t>
            </a:r>
            <a:r>
              <a:rPr lang="id-ID" dirty="0"/>
              <a:t/>
            </a:r>
            <a:br>
              <a:rPr lang="id-ID" dirty="0"/>
            </a:br>
            <a:r>
              <a:rPr lang="id-ID" dirty="0" smtClean="0"/>
              <a:t>DALAM SAHAM </a:t>
            </a:r>
            <a:endParaRPr lang="id-ID" dirty="0"/>
          </a:p>
        </p:txBody>
      </p:sp>
      <p:sp>
        <p:nvSpPr>
          <p:cNvPr id="3" name="Subtitle 2"/>
          <p:cNvSpPr>
            <a:spLocks noGrp="1"/>
          </p:cNvSpPr>
          <p:nvPr>
            <p:ph type="subTitle" idx="1"/>
          </p:nvPr>
        </p:nvSpPr>
        <p:spPr/>
        <p:txBody>
          <a:bodyPr/>
          <a:lstStyle/>
          <a:p>
            <a:r>
              <a:rPr lang="id-ID" dirty="0" smtClean="0"/>
              <a:t>MOH. AMIN, SE., MSA</a:t>
            </a:r>
            <a:endParaRPr lang="id-ID"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txBox="1">
            <a:spLocks noChangeArrowheads="1"/>
          </p:cNvSpPr>
          <p:nvPr/>
        </p:nvSpPr>
        <p:spPr>
          <a:xfrm>
            <a:off x="250825" y="908050"/>
            <a:ext cx="8642350" cy="5473700"/>
          </a:xfrm>
          <a:prstGeom prst="rect">
            <a:avLst/>
          </a:prstGeom>
        </p:spPr>
        <p:txBody>
          <a:bodyPr vert="horz" lIns="91440" tIns="45720" rIns="91440" bIns="45720" rtlCol="0">
            <a:normAutofit/>
          </a:bodyPr>
          <a:lstStyle/>
          <a:p>
            <a:pPr marL="0" marR="0" lvl="0" indent="0" algn="just" defTabSz="914400" rtl="0" eaLnBrk="1" fontAlgn="auto" latinLnBrk="0" hangingPunct="1">
              <a:lnSpc>
                <a:spcPct val="100000"/>
              </a:lnSpc>
              <a:spcBef>
                <a:spcPct val="20000"/>
              </a:spcBef>
              <a:spcAft>
                <a:spcPts val="0"/>
              </a:spcAft>
              <a:buClrTx/>
              <a:buSzTx/>
              <a:buFontTx/>
              <a:buNone/>
              <a:tabLst/>
              <a:defRPr/>
            </a:pPr>
            <a:r>
              <a:rPr kumimoji="0" lang="id-ID" sz="2400" b="0" i="0" u="none" strike="noStrike" kern="1200" cap="none" spc="0" normalizeH="0" baseline="0" noProof="0" dirty="0" smtClean="0">
                <a:ln>
                  <a:noFill/>
                </a:ln>
                <a:solidFill>
                  <a:schemeClr val="tx1"/>
                </a:solidFill>
                <a:effectLst/>
                <a:uLnTx/>
                <a:uFillTx/>
                <a:latin typeface="+mn-lt"/>
                <a:ea typeface="+mn-ea"/>
                <a:cs typeface="+mn-cs"/>
              </a:rPr>
              <a:t>Contoh :</a:t>
            </a:r>
          </a:p>
          <a:p>
            <a:pPr marL="0" marR="0" lvl="0" indent="0" algn="just" defTabSz="914400" rtl="0" eaLnBrk="1" fontAlgn="auto" latinLnBrk="0" hangingPunct="1">
              <a:lnSpc>
                <a:spcPct val="100000"/>
              </a:lnSpc>
              <a:spcBef>
                <a:spcPct val="20000"/>
              </a:spcBef>
              <a:spcAft>
                <a:spcPts val="0"/>
              </a:spcAft>
              <a:buClrTx/>
              <a:buSzTx/>
              <a:buFontTx/>
              <a:buNone/>
              <a:tabLst/>
              <a:defRPr/>
            </a:pPr>
            <a:r>
              <a:rPr kumimoji="0" lang="id-ID" sz="2400" b="0" i="0" u="none" strike="noStrike" kern="1200" cap="none" spc="0" normalizeH="0" baseline="0" noProof="0" dirty="0" smtClean="0">
                <a:ln>
                  <a:noFill/>
                </a:ln>
                <a:solidFill>
                  <a:schemeClr val="tx1"/>
                </a:solidFill>
                <a:effectLst/>
                <a:uLnTx/>
                <a:uFillTx/>
                <a:latin typeface="+mn-lt"/>
                <a:ea typeface="+mn-ea"/>
                <a:cs typeface="+mn-cs"/>
              </a:rPr>
              <a:t>Pada tanggal 1 April Nona Risa membeli 100 lembar saham prioritas PT Bermuda, 6 % nominal Rp 10.000 per lembar dengan kurs 105. biaya pembelian saham (termasuk materei dan komisi) sebesar Rp 50.000. deviden saham PT Bermuda dibayarkan setiap tanggal 31 desember. Transaksi di atas jurnalnya :</a:t>
            </a:r>
          </a:p>
          <a:p>
            <a:pPr marL="0" marR="0" lvl="0" indent="0" algn="just" defTabSz="914400" rtl="0" eaLnBrk="1" fontAlgn="auto" latinLnBrk="0" hangingPunct="1">
              <a:lnSpc>
                <a:spcPct val="100000"/>
              </a:lnSpc>
              <a:spcBef>
                <a:spcPct val="20000"/>
              </a:spcBef>
              <a:spcAft>
                <a:spcPts val="0"/>
              </a:spcAft>
              <a:buClrTx/>
              <a:buSzTx/>
              <a:buFontTx/>
              <a:buNone/>
              <a:tabLst/>
              <a:defRPr/>
            </a:pPr>
            <a:endParaRPr kumimoji="0" lang="id-ID" sz="2400" b="0" i="0" u="none" strike="noStrike" kern="1200" cap="none" spc="0" normalizeH="0" baseline="0" noProof="0" dirty="0" smtClean="0">
              <a:ln>
                <a:noFill/>
              </a:ln>
              <a:solidFill>
                <a:schemeClr val="tx1"/>
              </a:solidFill>
              <a:effectLst/>
              <a:uLnTx/>
              <a:uFillTx/>
              <a:latin typeface="+mn-lt"/>
              <a:ea typeface="+mn-ea"/>
              <a:cs typeface="+mn-cs"/>
            </a:endParaRPr>
          </a:p>
          <a:p>
            <a:pPr marL="0" marR="0" lvl="0" indent="0" algn="just" defTabSz="914400" rtl="0" eaLnBrk="1" fontAlgn="auto" latinLnBrk="0" hangingPunct="1">
              <a:lnSpc>
                <a:spcPct val="100000"/>
              </a:lnSpc>
              <a:spcBef>
                <a:spcPct val="20000"/>
              </a:spcBef>
              <a:spcAft>
                <a:spcPts val="0"/>
              </a:spcAft>
              <a:buClrTx/>
              <a:buSzTx/>
              <a:buFontTx/>
              <a:buNone/>
              <a:tabLst/>
              <a:defRPr/>
            </a:pPr>
            <a:r>
              <a:rPr kumimoji="0" lang="id-ID" sz="2400" b="0" i="0" u="none" strike="noStrike" kern="1200" cap="none" spc="0" normalizeH="0" baseline="0" noProof="0" dirty="0" smtClean="0">
                <a:ln>
                  <a:noFill/>
                </a:ln>
                <a:solidFill>
                  <a:schemeClr val="tx1"/>
                </a:solidFill>
                <a:effectLst/>
                <a:uLnTx/>
                <a:uFillTx/>
                <a:latin typeface="+mn-lt"/>
                <a:ea typeface="+mn-ea"/>
                <a:cs typeface="+mn-cs"/>
              </a:rPr>
              <a:t>1 april</a:t>
            </a:r>
          </a:p>
          <a:p>
            <a:pPr marL="0" marR="0" lvl="0" indent="0" algn="just" defTabSz="914400" rtl="0" eaLnBrk="1" fontAlgn="auto" latinLnBrk="0" hangingPunct="1">
              <a:lnSpc>
                <a:spcPct val="100000"/>
              </a:lnSpc>
              <a:spcBef>
                <a:spcPct val="20000"/>
              </a:spcBef>
              <a:spcAft>
                <a:spcPts val="0"/>
              </a:spcAft>
              <a:buClrTx/>
              <a:buSzTx/>
              <a:buFontTx/>
              <a:buNone/>
              <a:tabLst/>
              <a:defRPr/>
            </a:pPr>
            <a:endParaRPr kumimoji="0" lang="id-ID" sz="2400" b="0" i="0" u="none" strike="noStrike" kern="1200" cap="none" spc="0" normalizeH="0" baseline="0" noProof="0" dirty="0" smtClean="0">
              <a:ln>
                <a:noFill/>
              </a:ln>
              <a:solidFill>
                <a:schemeClr val="tx1"/>
              </a:solidFill>
              <a:effectLst/>
              <a:uLnTx/>
              <a:uFillTx/>
              <a:latin typeface="+mn-lt"/>
              <a:ea typeface="+mn-ea"/>
              <a:cs typeface="+mn-cs"/>
            </a:endParaRPr>
          </a:p>
          <a:p>
            <a:pPr marL="0" marR="0" lvl="0" indent="0" algn="just" defTabSz="914400" rtl="0" eaLnBrk="1" fontAlgn="auto" latinLnBrk="0" hangingPunct="1">
              <a:lnSpc>
                <a:spcPct val="100000"/>
              </a:lnSpc>
              <a:spcBef>
                <a:spcPct val="20000"/>
              </a:spcBef>
              <a:spcAft>
                <a:spcPts val="0"/>
              </a:spcAft>
              <a:buClrTx/>
              <a:buSzTx/>
              <a:buFontTx/>
              <a:buNone/>
              <a:tabLst/>
              <a:defRPr/>
            </a:pPr>
            <a:r>
              <a:rPr kumimoji="0" lang="id-ID" sz="2400" b="0" i="0" u="none" strike="noStrike" kern="1200" cap="none" spc="0" normalizeH="0" baseline="0" noProof="0" dirty="0" smtClean="0">
                <a:ln>
                  <a:noFill/>
                </a:ln>
                <a:solidFill>
                  <a:schemeClr val="tx1"/>
                </a:solidFill>
                <a:effectLst/>
                <a:uLnTx/>
                <a:uFillTx/>
                <a:latin typeface="+mn-lt"/>
                <a:ea typeface="+mn-ea"/>
                <a:cs typeface="+mn-cs"/>
              </a:rPr>
              <a:t>Penanaman modal dalam saham prioritas  1.100.000</a:t>
            </a:r>
          </a:p>
          <a:p>
            <a:pPr marL="0" marR="0" lvl="0" indent="0" algn="just" defTabSz="914400" rtl="0" eaLnBrk="1" fontAlgn="auto" latinLnBrk="0" hangingPunct="1">
              <a:lnSpc>
                <a:spcPct val="100000"/>
              </a:lnSpc>
              <a:spcBef>
                <a:spcPct val="20000"/>
              </a:spcBef>
              <a:spcAft>
                <a:spcPts val="0"/>
              </a:spcAft>
              <a:buClrTx/>
              <a:buSzTx/>
              <a:buFontTx/>
              <a:buNone/>
              <a:tabLst/>
              <a:defRPr/>
            </a:pPr>
            <a:r>
              <a:rPr kumimoji="0" lang="id-ID" sz="2400" b="0" i="0" u="none" strike="noStrike" kern="1200" cap="none" spc="0" normalizeH="0" baseline="0" noProof="0" dirty="0" smtClean="0">
                <a:ln>
                  <a:noFill/>
                </a:ln>
                <a:solidFill>
                  <a:schemeClr val="tx1"/>
                </a:solidFill>
                <a:effectLst/>
                <a:uLnTx/>
                <a:uFillTx/>
                <a:latin typeface="+mn-lt"/>
                <a:ea typeface="+mn-ea"/>
                <a:cs typeface="+mn-cs"/>
              </a:rPr>
              <a:t>Pendapatan dividen                                          15.000</a:t>
            </a:r>
          </a:p>
          <a:p>
            <a:pPr marL="0" marR="0" lvl="0" indent="0" algn="just" defTabSz="914400" rtl="0" eaLnBrk="1" fontAlgn="auto" latinLnBrk="0" hangingPunct="1">
              <a:lnSpc>
                <a:spcPct val="100000"/>
              </a:lnSpc>
              <a:spcBef>
                <a:spcPct val="20000"/>
              </a:spcBef>
              <a:spcAft>
                <a:spcPts val="0"/>
              </a:spcAft>
              <a:buClrTx/>
              <a:buSzTx/>
              <a:buFontTx/>
              <a:buNone/>
              <a:tabLst/>
              <a:defRPr/>
            </a:pPr>
            <a:r>
              <a:rPr kumimoji="0" lang="id-ID" sz="2400" b="0" i="0" u="none" strike="noStrike" kern="1200" cap="none" spc="0" normalizeH="0" baseline="0" noProof="0" dirty="0" smtClean="0">
                <a:ln>
                  <a:noFill/>
                </a:ln>
                <a:solidFill>
                  <a:schemeClr val="tx1"/>
                </a:solidFill>
                <a:effectLst/>
                <a:uLnTx/>
                <a:uFillTx/>
                <a:latin typeface="+mn-lt"/>
                <a:ea typeface="+mn-ea"/>
                <a:cs typeface="+mn-cs"/>
              </a:rPr>
              <a:t>   kas                                                                           1.115.000</a:t>
            </a:r>
            <a:endParaRPr kumimoji="0" lang="en-US" sz="2400" b="0"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a:xfrm>
            <a:off x="250825" y="908050"/>
            <a:ext cx="8642350" cy="5473700"/>
          </a:xfrm>
          <a:prstGeom prst="rect">
            <a:avLst/>
          </a:prstGeom>
        </p:spPr>
        <p:txBody>
          <a:bodyPr vert="horz" lIns="91440" tIns="45720" rIns="91440" bIns="45720" rtlCol="0">
            <a:normAutofit/>
          </a:bodyPr>
          <a:lstStyle/>
          <a:p>
            <a:pPr marL="0" marR="0" lvl="0" indent="0" algn="just" defTabSz="914400" rtl="0" eaLnBrk="1" fontAlgn="auto" latinLnBrk="0" hangingPunct="1">
              <a:lnSpc>
                <a:spcPct val="100000"/>
              </a:lnSpc>
              <a:spcBef>
                <a:spcPct val="20000"/>
              </a:spcBef>
              <a:spcAft>
                <a:spcPts val="0"/>
              </a:spcAft>
              <a:buClrTx/>
              <a:buSzTx/>
              <a:buFontTx/>
              <a:buNone/>
              <a:tabLst/>
              <a:defRPr/>
            </a:pPr>
            <a:r>
              <a:rPr kumimoji="0" lang="id-ID" sz="2400" b="0" i="0" u="none" strike="noStrike" kern="1200" cap="none" spc="0" normalizeH="0" baseline="0" noProof="0" dirty="0" smtClean="0">
                <a:ln>
                  <a:noFill/>
                </a:ln>
                <a:solidFill>
                  <a:schemeClr val="tx1"/>
                </a:solidFill>
                <a:effectLst/>
                <a:uLnTx/>
                <a:uFillTx/>
                <a:latin typeface="+mn-lt"/>
                <a:ea typeface="+mn-ea"/>
                <a:cs typeface="+mn-cs"/>
              </a:rPr>
              <a:t>Perhitungan :</a:t>
            </a:r>
          </a:p>
          <a:p>
            <a:pPr marL="0" marR="0" lvl="0" indent="0" algn="just" defTabSz="914400" rtl="0" eaLnBrk="1" fontAlgn="auto" latinLnBrk="0" hangingPunct="1">
              <a:lnSpc>
                <a:spcPct val="100000"/>
              </a:lnSpc>
              <a:spcBef>
                <a:spcPct val="20000"/>
              </a:spcBef>
              <a:spcAft>
                <a:spcPts val="0"/>
              </a:spcAft>
              <a:buClrTx/>
              <a:buSzTx/>
              <a:buFontTx/>
              <a:buNone/>
              <a:tabLst/>
              <a:defRPr/>
            </a:pPr>
            <a:r>
              <a:rPr kumimoji="0" lang="id-ID" sz="2400" b="0" i="0" u="none" strike="noStrike" kern="1200" cap="none" spc="0" normalizeH="0" baseline="0" noProof="0" dirty="0" smtClean="0">
                <a:ln>
                  <a:noFill/>
                </a:ln>
                <a:solidFill>
                  <a:schemeClr val="tx1"/>
                </a:solidFill>
                <a:effectLst/>
                <a:uLnTx/>
                <a:uFillTx/>
                <a:latin typeface="+mn-lt"/>
                <a:ea typeface="+mn-ea"/>
                <a:cs typeface="+mn-cs"/>
              </a:rPr>
              <a:t>Harga beli saham 100 x Rp 10.000 x 105/100          1.050.000</a:t>
            </a:r>
          </a:p>
          <a:p>
            <a:pPr marL="0" marR="0" lvl="0" indent="0" algn="just" defTabSz="914400" rtl="0" eaLnBrk="1" fontAlgn="auto" latinLnBrk="0" hangingPunct="1">
              <a:lnSpc>
                <a:spcPct val="100000"/>
              </a:lnSpc>
              <a:spcBef>
                <a:spcPct val="20000"/>
              </a:spcBef>
              <a:spcAft>
                <a:spcPts val="0"/>
              </a:spcAft>
              <a:buClrTx/>
              <a:buSzTx/>
              <a:buFontTx/>
              <a:buNone/>
              <a:tabLst/>
              <a:defRPr/>
            </a:pPr>
            <a:r>
              <a:rPr kumimoji="0" lang="id-ID" sz="2400" b="0" i="0" u="none" strike="noStrike" kern="1200" cap="none" spc="0" normalizeH="0" baseline="0" noProof="0" dirty="0" smtClean="0">
                <a:ln>
                  <a:noFill/>
                </a:ln>
                <a:solidFill>
                  <a:schemeClr val="tx1"/>
                </a:solidFill>
                <a:effectLst/>
                <a:uLnTx/>
                <a:uFillTx/>
                <a:latin typeface="+mn-lt"/>
                <a:ea typeface="+mn-ea"/>
                <a:cs typeface="+mn-cs"/>
              </a:rPr>
              <a:t>Biaya pembelian                                                             50.000</a:t>
            </a:r>
          </a:p>
          <a:p>
            <a:pPr marL="0" marR="0" lvl="0" indent="0" algn="just" defTabSz="914400" rtl="0" eaLnBrk="1" fontAlgn="auto" latinLnBrk="0" hangingPunct="1">
              <a:lnSpc>
                <a:spcPct val="100000"/>
              </a:lnSpc>
              <a:spcBef>
                <a:spcPct val="20000"/>
              </a:spcBef>
              <a:spcAft>
                <a:spcPts val="0"/>
              </a:spcAft>
              <a:buClrTx/>
              <a:buSzTx/>
              <a:buFontTx/>
              <a:buNone/>
              <a:tabLst/>
              <a:defRPr/>
            </a:pPr>
            <a:r>
              <a:rPr kumimoji="0" lang="id-ID" sz="2400" b="0" i="0" u="none" strike="noStrike" kern="1200" cap="none" spc="0" normalizeH="0" baseline="0" noProof="0" dirty="0" smtClean="0">
                <a:ln>
                  <a:noFill/>
                </a:ln>
                <a:solidFill>
                  <a:schemeClr val="tx1"/>
                </a:solidFill>
                <a:effectLst/>
                <a:uLnTx/>
                <a:uFillTx/>
                <a:latin typeface="+mn-lt"/>
                <a:ea typeface="+mn-ea"/>
                <a:cs typeface="+mn-cs"/>
              </a:rPr>
              <a:t>                                                                                    ------------</a:t>
            </a:r>
          </a:p>
          <a:p>
            <a:pPr marL="0" marR="0" lvl="0" indent="0" algn="just" defTabSz="914400" rtl="0" eaLnBrk="1" fontAlgn="auto" latinLnBrk="0" hangingPunct="1">
              <a:lnSpc>
                <a:spcPct val="100000"/>
              </a:lnSpc>
              <a:spcBef>
                <a:spcPct val="20000"/>
              </a:spcBef>
              <a:spcAft>
                <a:spcPts val="0"/>
              </a:spcAft>
              <a:buClrTx/>
              <a:buSzTx/>
              <a:buFontTx/>
              <a:buNone/>
              <a:tabLst/>
              <a:defRPr/>
            </a:pPr>
            <a:r>
              <a:rPr kumimoji="0" lang="id-ID" sz="2400" b="0" i="0" u="none" strike="noStrike" kern="1200" cap="none" spc="0" normalizeH="0" baseline="0" noProof="0" dirty="0" smtClean="0">
                <a:ln>
                  <a:noFill/>
                </a:ln>
                <a:solidFill>
                  <a:schemeClr val="tx1"/>
                </a:solidFill>
                <a:effectLst/>
                <a:uLnTx/>
                <a:uFillTx/>
                <a:latin typeface="+mn-lt"/>
                <a:ea typeface="+mn-ea"/>
                <a:cs typeface="+mn-cs"/>
              </a:rPr>
              <a:t>Harga beli saham                                                Rp 1.100.000</a:t>
            </a:r>
          </a:p>
          <a:p>
            <a:pPr marL="0" marR="0" lvl="0" indent="0" algn="just" defTabSz="914400" rtl="0" eaLnBrk="1" fontAlgn="auto" latinLnBrk="0" hangingPunct="1">
              <a:lnSpc>
                <a:spcPct val="100000"/>
              </a:lnSpc>
              <a:spcBef>
                <a:spcPct val="20000"/>
              </a:spcBef>
              <a:spcAft>
                <a:spcPts val="0"/>
              </a:spcAft>
              <a:buClrTx/>
              <a:buSzTx/>
              <a:buFontTx/>
              <a:buNone/>
              <a:tabLst/>
              <a:defRPr/>
            </a:pPr>
            <a:r>
              <a:rPr kumimoji="0" lang="id-ID" sz="2400" b="0" i="0" u="none" strike="noStrike" kern="1200" cap="none" spc="0" normalizeH="0" baseline="0" noProof="0" dirty="0" smtClean="0">
                <a:ln>
                  <a:noFill/>
                </a:ln>
                <a:solidFill>
                  <a:schemeClr val="tx1"/>
                </a:solidFill>
                <a:effectLst/>
                <a:uLnTx/>
                <a:uFillTx/>
                <a:latin typeface="+mn-lt"/>
                <a:ea typeface="+mn-ea"/>
                <a:cs typeface="+mn-cs"/>
              </a:rPr>
              <a:t>Dividen yang terutang 1 januari – 1 april =</a:t>
            </a:r>
          </a:p>
          <a:p>
            <a:pPr marL="0" marR="0" lvl="0" indent="0" algn="just" defTabSz="914400" rtl="0" eaLnBrk="1" fontAlgn="auto" latinLnBrk="0" hangingPunct="1">
              <a:lnSpc>
                <a:spcPct val="100000"/>
              </a:lnSpc>
              <a:spcBef>
                <a:spcPct val="20000"/>
              </a:spcBef>
              <a:spcAft>
                <a:spcPts val="0"/>
              </a:spcAft>
              <a:buClrTx/>
              <a:buSzTx/>
              <a:buFontTx/>
              <a:buNone/>
              <a:tabLst/>
              <a:defRPr/>
            </a:pPr>
            <a:r>
              <a:rPr kumimoji="0" lang="id-ID" sz="2400" b="0" i="0" u="none" strike="noStrike" kern="1200" cap="none" spc="0" normalizeH="0" baseline="0" noProof="0" dirty="0" smtClean="0">
                <a:ln>
                  <a:noFill/>
                </a:ln>
                <a:solidFill>
                  <a:schemeClr val="tx1"/>
                </a:solidFill>
                <a:effectLst/>
                <a:uLnTx/>
                <a:uFillTx/>
                <a:latin typeface="+mn-lt"/>
                <a:ea typeface="+mn-ea"/>
                <a:cs typeface="+mn-cs"/>
              </a:rPr>
              <a:t>3/12 x 6% x Rp 1.000.000                                             15.000</a:t>
            </a:r>
          </a:p>
          <a:p>
            <a:pPr marL="0" marR="0" lvl="0" indent="0" algn="just" defTabSz="914400" rtl="0" eaLnBrk="1" fontAlgn="auto" latinLnBrk="0" hangingPunct="1">
              <a:lnSpc>
                <a:spcPct val="100000"/>
              </a:lnSpc>
              <a:spcBef>
                <a:spcPct val="20000"/>
              </a:spcBef>
              <a:spcAft>
                <a:spcPts val="0"/>
              </a:spcAft>
              <a:buClrTx/>
              <a:buSzTx/>
              <a:buFontTx/>
              <a:buNone/>
              <a:tabLst/>
              <a:defRPr/>
            </a:pPr>
            <a:r>
              <a:rPr kumimoji="0" lang="id-ID" sz="2400" b="0" i="0" u="none" strike="noStrike" kern="1200" cap="none" spc="0" normalizeH="0" baseline="0" noProof="0" dirty="0" smtClean="0">
                <a:ln>
                  <a:noFill/>
                </a:ln>
                <a:solidFill>
                  <a:schemeClr val="tx1"/>
                </a:solidFill>
                <a:effectLst/>
                <a:uLnTx/>
                <a:uFillTx/>
                <a:latin typeface="+mn-lt"/>
                <a:ea typeface="+mn-ea"/>
                <a:cs typeface="+mn-cs"/>
              </a:rPr>
              <a:t>                                                                               ---------------</a:t>
            </a:r>
          </a:p>
          <a:p>
            <a:pPr marL="0" marR="0" lvl="0" indent="0" algn="just" defTabSz="914400" rtl="0" eaLnBrk="1" fontAlgn="auto" latinLnBrk="0" hangingPunct="1">
              <a:lnSpc>
                <a:spcPct val="100000"/>
              </a:lnSpc>
              <a:spcBef>
                <a:spcPct val="20000"/>
              </a:spcBef>
              <a:spcAft>
                <a:spcPts val="0"/>
              </a:spcAft>
              <a:buClrTx/>
              <a:buSzTx/>
              <a:buFontTx/>
              <a:buNone/>
              <a:tabLst/>
              <a:defRPr/>
            </a:pPr>
            <a:r>
              <a:rPr kumimoji="0" lang="id-ID" sz="2400" b="0" i="0" u="none" strike="noStrike" kern="1200" cap="none" spc="0" normalizeH="0" baseline="0" noProof="0" dirty="0" smtClean="0">
                <a:ln>
                  <a:noFill/>
                </a:ln>
                <a:solidFill>
                  <a:schemeClr val="tx1"/>
                </a:solidFill>
                <a:effectLst/>
                <a:uLnTx/>
                <a:uFillTx/>
                <a:latin typeface="+mn-lt"/>
                <a:ea typeface="+mn-ea"/>
                <a:cs typeface="+mn-cs"/>
              </a:rPr>
              <a:t>Jumlah uang yang dibayarkan                           Rp 1.115.000</a:t>
            </a:r>
          </a:p>
          <a:p>
            <a:pPr marL="0" marR="0" lvl="0" indent="0" algn="just" defTabSz="914400" rtl="0" eaLnBrk="1" fontAlgn="auto" latinLnBrk="0" hangingPunct="1">
              <a:lnSpc>
                <a:spcPct val="100000"/>
              </a:lnSpc>
              <a:spcBef>
                <a:spcPct val="20000"/>
              </a:spcBef>
              <a:spcAft>
                <a:spcPts val="0"/>
              </a:spcAft>
              <a:buClrTx/>
              <a:buSzTx/>
              <a:buFontTx/>
              <a:buNone/>
              <a:tabLst/>
              <a:defRPr/>
            </a:pPr>
            <a:endParaRPr kumimoji="0" lang="en-US" sz="2400" b="0"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a:xfrm>
            <a:off x="250825" y="908050"/>
            <a:ext cx="8642350" cy="5473700"/>
          </a:xfrm>
          <a:prstGeom prst="rect">
            <a:avLst/>
          </a:prstGeom>
        </p:spPr>
        <p:txBody>
          <a:bodyPr vert="horz" lIns="91440" tIns="45720" rIns="91440" bIns="45720" rtlCol="0">
            <a:normAutofit/>
          </a:bodyPr>
          <a:lstStyle/>
          <a:p>
            <a:pPr marL="0" marR="0" lvl="0" indent="0" algn="just" defTabSz="914400" rtl="0" eaLnBrk="1" fontAlgn="auto" latinLnBrk="0" hangingPunct="1">
              <a:lnSpc>
                <a:spcPct val="100000"/>
              </a:lnSpc>
              <a:spcBef>
                <a:spcPct val="20000"/>
              </a:spcBef>
              <a:spcAft>
                <a:spcPts val="0"/>
              </a:spcAft>
              <a:buClrTx/>
              <a:buSzTx/>
              <a:buFontTx/>
              <a:buNone/>
              <a:tabLst/>
              <a:defRPr/>
            </a:pPr>
            <a:r>
              <a:rPr kumimoji="0" lang="id-ID" sz="2400" b="0" i="0" u="none" strike="noStrike" kern="1200" cap="none" spc="0" normalizeH="0" baseline="0" noProof="0" dirty="0" smtClean="0">
                <a:ln>
                  <a:noFill/>
                </a:ln>
                <a:solidFill>
                  <a:schemeClr val="tx1"/>
                </a:solidFill>
                <a:effectLst/>
                <a:uLnTx/>
                <a:uFillTx/>
                <a:latin typeface="+mn-lt"/>
                <a:ea typeface="+mn-ea"/>
                <a:cs typeface="+mn-cs"/>
              </a:rPr>
              <a:t>31 desember</a:t>
            </a:r>
          </a:p>
          <a:p>
            <a:pPr marL="0" marR="0" lvl="0" indent="0" algn="just" defTabSz="914400" rtl="0" eaLnBrk="1" fontAlgn="auto" latinLnBrk="0" hangingPunct="1">
              <a:lnSpc>
                <a:spcPct val="100000"/>
              </a:lnSpc>
              <a:spcBef>
                <a:spcPct val="20000"/>
              </a:spcBef>
              <a:spcAft>
                <a:spcPts val="0"/>
              </a:spcAft>
              <a:buClrTx/>
              <a:buSzTx/>
              <a:buFontTx/>
              <a:buNone/>
              <a:tabLst/>
              <a:defRPr/>
            </a:pPr>
            <a:endParaRPr kumimoji="0" lang="id-ID" sz="2400" b="0" i="0" u="none" strike="noStrike" kern="1200" cap="none" spc="0" normalizeH="0" baseline="0" noProof="0" dirty="0" smtClean="0">
              <a:ln>
                <a:noFill/>
              </a:ln>
              <a:solidFill>
                <a:schemeClr val="tx1"/>
              </a:solidFill>
              <a:effectLst/>
              <a:uLnTx/>
              <a:uFillTx/>
              <a:latin typeface="+mn-lt"/>
              <a:ea typeface="+mn-ea"/>
              <a:cs typeface="+mn-cs"/>
            </a:endParaRPr>
          </a:p>
          <a:p>
            <a:pPr marL="0" marR="0" lvl="0" indent="0" algn="just" defTabSz="914400" rtl="0" eaLnBrk="1" fontAlgn="auto" latinLnBrk="0" hangingPunct="1">
              <a:lnSpc>
                <a:spcPct val="100000"/>
              </a:lnSpc>
              <a:spcBef>
                <a:spcPct val="20000"/>
              </a:spcBef>
              <a:spcAft>
                <a:spcPts val="0"/>
              </a:spcAft>
              <a:buClrTx/>
              <a:buSzTx/>
              <a:buFontTx/>
              <a:buNone/>
              <a:tabLst/>
              <a:defRPr/>
            </a:pPr>
            <a:r>
              <a:rPr kumimoji="0" lang="id-ID" sz="2400" b="0" i="0" u="none" strike="noStrike" kern="1200" cap="none" spc="0" normalizeH="0" baseline="0" noProof="0" dirty="0" smtClean="0">
                <a:ln>
                  <a:noFill/>
                </a:ln>
                <a:solidFill>
                  <a:schemeClr val="tx1"/>
                </a:solidFill>
                <a:effectLst/>
                <a:uLnTx/>
                <a:uFillTx/>
                <a:latin typeface="+mn-lt"/>
                <a:ea typeface="+mn-ea"/>
                <a:cs typeface="+mn-cs"/>
              </a:rPr>
              <a:t>Kas                                60.000</a:t>
            </a:r>
          </a:p>
          <a:p>
            <a:pPr marL="0" marR="0" lvl="0" indent="0" algn="just" defTabSz="914400" rtl="0" eaLnBrk="1" fontAlgn="auto" latinLnBrk="0" hangingPunct="1">
              <a:lnSpc>
                <a:spcPct val="100000"/>
              </a:lnSpc>
              <a:spcBef>
                <a:spcPct val="20000"/>
              </a:spcBef>
              <a:spcAft>
                <a:spcPts val="0"/>
              </a:spcAft>
              <a:buClrTx/>
              <a:buSzTx/>
              <a:buFontTx/>
              <a:buNone/>
              <a:tabLst/>
              <a:defRPr/>
            </a:pPr>
            <a:r>
              <a:rPr kumimoji="0" lang="id-ID" sz="2400" b="0" i="0" u="none" strike="noStrike" kern="1200" cap="none" spc="0" normalizeH="0" baseline="0" noProof="0" dirty="0" smtClean="0">
                <a:ln>
                  <a:noFill/>
                </a:ln>
                <a:solidFill>
                  <a:schemeClr val="tx1"/>
                </a:solidFill>
                <a:effectLst/>
                <a:uLnTx/>
                <a:uFillTx/>
                <a:latin typeface="+mn-lt"/>
                <a:ea typeface="+mn-ea"/>
                <a:cs typeface="+mn-cs"/>
              </a:rPr>
              <a:t>   pendapatan dividen                    60.000</a:t>
            </a:r>
          </a:p>
          <a:p>
            <a:pPr marL="0" marR="0" lvl="0" indent="0" algn="just" defTabSz="914400" rtl="0" eaLnBrk="1" fontAlgn="auto" latinLnBrk="0" hangingPunct="1">
              <a:lnSpc>
                <a:spcPct val="100000"/>
              </a:lnSpc>
              <a:spcBef>
                <a:spcPct val="20000"/>
              </a:spcBef>
              <a:spcAft>
                <a:spcPts val="0"/>
              </a:spcAft>
              <a:buClrTx/>
              <a:buSzTx/>
              <a:buFontTx/>
              <a:buNone/>
              <a:tabLst/>
              <a:defRPr/>
            </a:pPr>
            <a:endParaRPr kumimoji="0" lang="id-ID" sz="2400" b="0" i="0" u="none" strike="noStrike" kern="1200" cap="none" spc="0" normalizeH="0" baseline="0" noProof="0" dirty="0" smtClean="0">
              <a:ln>
                <a:noFill/>
              </a:ln>
              <a:solidFill>
                <a:schemeClr val="tx1"/>
              </a:solidFill>
              <a:effectLst/>
              <a:uLnTx/>
              <a:uFillTx/>
              <a:latin typeface="+mn-lt"/>
              <a:ea typeface="+mn-ea"/>
              <a:cs typeface="+mn-cs"/>
            </a:endParaRPr>
          </a:p>
          <a:p>
            <a:pPr marL="0" marR="0" lvl="0" indent="0" algn="just" defTabSz="914400" rtl="0" eaLnBrk="1" fontAlgn="auto" latinLnBrk="0" hangingPunct="1">
              <a:lnSpc>
                <a:spcPct val="100000"/>
              </a:lnSpc>
              <a:spcBef>
                <a:spcPct val="20000"/>
              </a:spcBef>
              <a:spcAft>
                <a:spcPts val="0"/>
              </a:spcAft>
              <a:buClrTx/>
              <a:buSzTx/>
              <a:buFontTx/>
              <a:buNone/>
              <a:tabLst/>
              <a:defRPr/>
            </a:pPr>
            <a:r>
              <a:rPr kumimoji="0" lang="id-ID" sz="2400" b="0" i="0" u="none" strike="noStrike" kern="1200" cap="none" spc="0" normalizeH="0" baseline="0" noProof="0" dirty="0" smtClean="0">
                <a:ln>
                  <a:noFill/>
                </a:ln>
                <a:solidFill>
                  <a:schemeClr val="tx1"/>
                </a:solidFill>
                <a:effectLst/>
                <a:uLnTx/>
                <a:uFillTx/>
                <a:latin typeface="+mn-lt"/>
                <a:ea typeface="+mn-ea"/>
                <a:cs typeface="+mn-cs"/>
              </a:rPr>
              <a:t>Perhitungan :</a:t>
            </a:r>
          </a:p>
          <a:p>
            <a:pPr marL="0" marR="0" lvl="0" indent="0" algn="just" defTabSz="914400" rtl="0" eaLnBrk="1" fontAlgn="auto" latinLnBrk="0" hangingPunct="1">
              <a:lnSpc>
                <a:spcPct val="100000"/>
              </a:lnSpc>
              <a:spcBef>
                <a:spcPct val="20000"/>
              </a:spcBef>
              <a:spcAft>
                <a:spcPts val="0"/>
              </a:spcAft>
              <a:buClrTx/>
              <a:buSzTx/>
              <a:buFontTx/>
              <a:buNone/>
              <a:tabLst/>
              <a:defRPr/>
            </a:pPr>
            <a:r>
              <a:rPr kumimoji="0" lang="id-ID" sz="2400" b="0" i="0" u="none" strike="noStrike" kern="1200" cap="none" spc="0" normalizeH="0" baseline="0" noProof="0" dirty="0" smtClean="0">
                <a:ln>
                  <a:noFill/>
                </a:ln>
                <a:solidFill>
                  <a:schemeClr val="tx1"/>
                </a:solidFill>
                <a:effectLst/>
                <a:uLnTx/>
                <a:uFillTx/>
                <a:latin typeface="+mn-lt"/>
                <a:ea typeface="+mn-ea"/>
                <a:cs typeface="+mn-cs"/>
              </a:rPr>
              <a:t>Pendapatan dividen = 6 % x Rp 1.000.000 = Rp 60.000</a:t>
            </a:r>
          </a:p>
          <a:p>
            <a:pPr marL="0" marR="0" lvl="0" indent="0" algn="just" defTabSz="914400" rtl="0" eaLnBrk="1" fontAlgn="auto" latinLnBrk="0" hangingPunct="1">
              <a:lnSpc>
                <a:spcPct val="100000"/>
              </a:lnSpc>
              <a:spcBef>
                <a:spcPct val="20000"/>
              </a:spcBef>
              <a:spcAft>
                <a:spcPts val="0"/>
              </a:spcAft>
              <a:buClrTx/>
              <a:buSzTx/>
              <a:buFontTx/>
              <a:buNone/>
              <a:tabLst/>
              <a:defRPr/>
            </a:pPr>
            <a:endParaRPr kumimoji="0" lang="en-US" sz="2400" b="0"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a:xfrm>
            <a:off x="250825" y="812820"/>
            <a:ext cx="8642350" cy="5473700"/>
          </a:xfrm>
          <a:prstGeom prst="rect">
            <a:avLst/>
          </a:prstGeom>
        </p:spPr>
        <p:txBody>
          <a:bodyPr vert="horz" lIns="91440" tIns="45720" rIns="91440" bIns="45720" rtlCol="0">
            <a:normAutofit/>
          </a:bodyPr>
          <a:lstStyle/>
          <a:p>
            <a:pPr marL="0" marR="0" lvl="0" indent="0" algn="just" defTabSz="914400" rtl="0" eaLnBrk="1" fontAlgn="auto" latinLnBrk="0" hangingPunct="1">
              <a:lnSpc>
                <a:spcPct val="100000"/>
              </a:lnSpc>
              <a:spcBef>
                <a:spcPct val="20000"/>
              </a:spcBef>
              <a:spcAft>
                <a:spcPts val="0"/>
              </a:spcAft>
              <a:buClrTx/>
              <a:buSzTx/>
              <a:buFontTx/>
              <a:buNone/>
              <a:tabLst/>
              <a:defRPr/>
            </a:pPr>
            <a:r>
              <a:rPr kumimoji="0" lang="id-ID" sz="2400" b="0" i="0" u="none" strike="noStrike" kern="1200" cap="none" spc="0" normalizeH="0" baseline="0" noProof="0" dirty="0" smtClean="0">
                <a:ln>
                  <a:noFill/>
                </a:ln>
                <a:solidFill>
                  <a:schemeClr val="tx1"/>
                </a:solidFill>
                <a:effectLst/>
                <a:uLnTx/>
                <a:uFillTx/>
                <a:latin typeface="+mn-lt"/>
                <a:ea typeface="+mn-ea"/>
                <a:cs typeface="+mn-cs"/>
              </a:rPr>
              <a:t>Selain cara diatas, dividen terutang dapat dicatat dengan mendebit rekening piutang pendapatan dividen. Cara ini akan menyebabkan dividen yang diterima pada tanggal 31 desember akan dikreditkan kedua rekening yaitu rekening piutang pendapatan dividen sebesar Rp 15.000 dan rekening pendapatan dividen sebesar Rp 45.000. maka jurnal tanggal 31 desember</a:t>
            </a:r>
          </a:p>
          <a:p>
            <a:pPr marL="0" marR="0" lvl="0" indent="0" algn="just" defTabSz="914400" rtl="0" eaLnBrk="1" fontAlgn="auto" latinLnBrk="0" hangingPunct="1">
              <a:lnSpc>
                <a:spcPct val="100000"/>
              </a:lnSpc>
              <a:spcBef>
                <a:spcPct val="20000"/>
              </a:spcBef>
              <a:spcAft>
                <a:spcPts val="0"/>
              </a:spcAft>
              <a:buClrTx/>
              <a:buSzTx/>
              <a:buFontTx/>
              <a:buNone/>
              <a:tabLst/>
              <a:defRPr/>
            </a:pPr>
            <a:endParaRPr kumimoji="0" lang="id-ID" sz="2400" b="0" i="0" u="none" strike="noStrike" kern="1200" cap="none" spc="0" normalizeH="0" baseline="0" noProof="0" dirty="0" smtClean="0">
              <a:ln>
                <a:noFill/>
              </a:ln>
              <a:solidFill>
                <a:schemeClr val="tx1"/>
              </a:solidFill>
              <a:effectLst/>
              <a:uLnTx/>
              <a:uFillTx/>
              <a:latin typeface="+mn-lt"/>
              <a:ea typeface="+mn-ea"/>
              <a:cs typeface="+mn-cs"/>
            </a:endParaRPr>
          </a:p>
          <a:p>
            <a:pPr marL="0" marR="0" lvl="0" indent="0" algn="just" defTabSz="914400" rtl="0" eaLnBrk="1" fontAlgn="auto" latinLnBrk="0" hangingPunct="1">
              <a:lnSpc>
                <a:spcPct val="100000"/>
              </a:lnSpc>
              <a:spcBef>
                <a:spcPct val="20000"/>
              </a:spcBef>
              <a:spcAft>
                <a:spcPts val="0"/>
              </a:spcAft>
              <a:buClrTx/>
              <a:buSzTx/>
              <a:buFontTx/>
              <a:buNone/>
              <a:tabLst/>
              <a:defRPr/>
            </a:pPr>
            <a:r>
              <a:rPr kumimoji="0" lang="id-ID" sz="2400" b="0" i="0" u="none" strike="noStrike" kern="1200" cap="none" spc="0" normalizeH="0" baseline="0" noProof="0" dirty="0" smtClean="0">
                <a:ln>
                  <a:noFill/>
                </a:ln>
                <a:solidFill>
                  <a:schemeClr val="tx1"/>
                </a:solidFill>
                <a:effectLst/>
                <a:uLnTx/>
                <a:uFillTx/>
                <a:latin typeface="+mn-lt"/>
                <a:ea typeface="+mn-ea"/>
                <a:cs typeface="+mn-cs"/>
              </a:rPr>
              <a:t>Kas                                                60.000</a:t>
            </a:r>
          </a:p>
          <a:p>
            <a:pPr marL="0" marR="0" lvl="0" indent="0" algn="just" defTabSz="914400" rtl="0" eaLnBrk="1" fontAlgn="auto" latinLnBrk="0" hangingPunct="1">
              <a:lnSpc>
                <a:spcPct val="100000"/>
              </a:lnSpc>
              <a:spcBef>
                <a:spcPct val="20000"/>
              </a:spcBef>
              <a:spcAft>
                <a:spcPts val="0"/>
              </a:spcAft>
              <a:buClrTx/>
              <a:buSzTx/>
              <a:buFontTx/>
              <a:buNone/>
              <a:tabLst/>
              <a:defRPr/>
            </a:pPr>
            <a:r>
              <a:rPr kumimoji="0" lang="id-ID" sz="2400" b="0" i="0" u="none" strike="noStrike" kern="1200" cap="none" spc="0" normalizeH="0" baseline="0" noProof="0" dirty="0" smtClean="0">
                <a:ln>
                  <a:noFill/>
                </a:ln>
                <a:solidFill>
                  <a:schemeClr val="tx1"/>
                </a:solidFill>
                <a:effectLst/>
                <a:uLnTx/>
                <a:uFillTx/>
                <a:latin typeface="+mn-lt"/>
                <a:ea typeface="+mn-ea"/>
                <a:cs typeface="+mn-cs"/>
              </a:rPr>
              <a:t>   piutang pendapatan dividen                     15.000</a:t>
            </a:r>
          </a:p>
          <a:p>
            <a:pPr marL="0" marR="0" lvl="0" indent="0" algn="just" defTabSz="914400" rtl="0" eaLnBrk="1" fontAlgn="auto" latinLnBrk="0" hangingPunct="1">
              <a:lnSpc>
                <a:spcPct val="100000"/>
              </a:lnSpc>
              <a:spcBef>
                <a:spcPct val="20000"/>
              </a:spcBef>
              <a:spcAft>
                <a:spcPts val="0"/>
              </a:spcAft>
              <a:buClrTx/>
              <a:buSzTx/>
              <a:buFontTx/>
              <a:buNone/>
              <a:tabLst/>
              <a:defRPr/>
            </a:pPr>
            <a:r>
              <a:rPr kumimoji="0" lang="id-ID" sz="2400" b="0" i="0" u="none" strike="noStrike" kern="1200" cap="none" spc="0" normalizeH="0" baseline="0" noProof="0" dirty="0" smtClean="0">
                <a:ln>
                  <a:noFill/>
                </a:ln>
                <a:solidFill>
                  <a:schemeClr val="tx1"/>
                </a:solidFill>
                <a:effectLst/>
                <a:uLnTx/>
                <a:uFillTx/>
                <a:latin typeface="+mn-lt"/>
                <a:ea typeface="+mn-ea"/>
                <a:cs typeface="+mn-cs"/>
              </a:rPr>
              <a:t>   pendapatan dividen                                  45.000</a:t>
            </a:r>
            <a:endParaRPr kumimoji="0" lang="en-US" sz="2400" b="0"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25487"/>
          </a:xfrm>
        </p:spPr>
        <p:txBody>
          <a:bodyPr rtlCol="0">
            <a:normAutofit fontScale="90000"/>
          </a:bodyPr>
          <a:lstStyle/>
          <a:p>
            <a:pPr algn="just" eaLnBrk="1" fontAlgn="auto" hangingPunct="1">
              <a:spcAft>
                <a:spcPts val="0"/>
              </a:spcAft>
              <a:defRPr/>
            </a:pPr>
            <a:r>
              <a:rPr lang="id-ID" sz="2400" dirty="0" smtClean="0"/>
              <a:t>3. Pembelian saham dilakukan secara Lumpsum ( bersama/Gabungan)</a:t>
            </a:r>
            <a:endParaRPr lang="id-ID" sz="2400" dirty="0"/>
          </a:p>
        </p:txBody>
      </p:sp>
      <p:sp>
        <p:nvSpPr>
          <p:cNvPr id="7171" name="Content Placeholder 2"/>
          <p:cNvSpPr>
            <a:spLocks noGrp="1"/>
          </p:cNvSpPr>
          <p:nvPr>
            <p:ph idx="1"/>
          </p:nvPr>
        </p:nvSpPr>
        <p:spPr>
          <a:xfrm>
            <a:off x="457200" y="1071563"/>
            <a:ext cx="8229600" cy="5054600"/>
          </a:xfrm>
        </p:spPr>
        <p:txBody>
          <a:bodyPr/>
          <a:lstStyle/>
          <a:p>
            <a:pPr eaLnBrk="1" hangingPunct="1"/>
            <a:r>
              <a:rPr lang="id-ID" sz="2400" smtClean="0"/>
              <a:t>Maka harga perolehan masing-masing jenis saham harus dipisahkan. Dasar yang dipakai untuk memisahkan adalah harga pasar masing-masing jenis saham :</a:t>
            </a:r>
          </a:p>
          <a:p>
            <a:pPr eaLnBrk="1" hangingPunct="1">
              <a:buFont typeface="Arial" charset="0"/>
              <a:buNone/>
            </a:pPr>
            <a:r>
              <a:rPr lang="id-ID" sz="2400" smtClean="0"/>
              <a:t>a. Jika harga pasar masing-masing jenis diket. Maka didasarkan pada perbandingan jumlah relatif masing-masing saham</a:t>
            </a:r>
          </a:p>
          <a:p>
            <a:pPr eaLnBrk="1" hangingPunct="1">
              <a:buFont typeface="Arial" charset="0"/>
              <a:buNone/>
            </a:pPr>
            <a:r>
              <a:rPr lang="id-ID" sz="2400" smtClean="0"/>
              <a:t>b. Jika diketahui satu jenis saham, maka dipakai dasar sebagai harga perolehan saham yang bersangkutan, sisanya merup. Harga perolehan saham yang lain</a:t>
            </a:r>
          </a:p>
          <a:p>
            <a:pPr eaLnBrk="1" hangingPunct="1">
              <a:buFont typeface="Arial" charset="0"/>
              <a:buNone/>
            </a:pPr>
            <a:r>
              <a:rPr lang="id-ID" sz="2400" smtClean="0"/>
              <a:t>c. Jika harga pasar masing-masing jenis tidak diketahui, maka tidak dapat dipakai untuk pemisahan HP masing-masing dan ditangguhkan sampai salah satu saham diketahui harganya. </a:t>
            </a:r>
          </a:p>
        </p:txBody>
      </p:sp>
      <p:pic>
        <p:nvPicPr>
          <p:cNvPr id="7172" name="Picture 2" descr="C:\Program Files\Microsoft Office\MEDIA\CAGCAT10\j0216858.wmf"/>
          <p:cNvPicPr>
            <a:picLocks noChangeAspect="1" noChangeArrowheads="1"/>
          </p:cNvPicPr>
          <p:nvPr/>
        </p:nvPicPr>
        <p:blipFill>
          <a:blip r:embed="rId2" cstate="print"/>
          <a:srcRect/>
          <a:stretch>
            <a:fillRect/>
          </a:stretch>
        </p:blipFill>
        <p:spPr bwMode="auto">
          <a:xfrm>
            <a:off x="3643313" y="5429250"/>
            <a:ext cx="2857500" cy="12858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body" idx="1"/>
          </p:nvPr>
        </p:nvSpPr>
        <p:spPr>
          <a:xfrm>
            <a:off x="250825" y="908050"/>
            <a:ext cx="8642350" cy="5473700"/>
          </a:xfrm>
        </p:spPr>
        <p:txBody>
          <a:bodyPr/>
          <a:lstStyle/>
          <a:p>
            <a:pPr marL="0" indent="0" algn="just">
              <a:buFontTx/>
              <a:buNone/>
            </a:pPr>
            <a:r>
              <a:rPr lang="id-ID" sz="2400" dirty="0" smtClean="0"/>
              <a:t>Contoh :</a:t>
            </a:r>
          </a:p>
          <a:p>
            <a:pPr marL="0" indent="0" algn="just">
              <a:buFontTx/>
              <a:buNone/>
            </a:pPr>
            <a:r>
              <a:rPr lang="id-ID" sz="2400" dirty="0" smtClean="0"/>
              <a:t>Nona Risa membeli 50 blok saham dengan harga Rp 25.000 per blok. Tiap blok terdiri dari 1 lembar saham prioritas dan 3 lembar saham biasa. Alokasi harga pokok saham kepada masing-masing jenis dilakukan dengan cara sebagai berikut :</a:t>
            </a:r>
          </a:p>
          <a:p>
            <a:pPr marL="0" indent="0" algn="just">
              <a:buFontTx/>
              <a:buNone/>
            </a:pPr>
            <a:r>
              <a:rPr lang="id-ID" sz="2400" dirty="0" smtClean="0"/>
              <a:t>(a) Harga pasar masing2 jenis saham diketahui</a:t>
            </a:r>
          </a:p>
          <a:p>
            <a:pPr marL="0" indent="0" algn="just">
              <a:buFontTx/>
              <a:buNone/>
            </a:pPr>
            <a:r>
              <a:rPr lang="id-ID" sz="2400" dirty="0" smtClean="0"/>
              <a:t>Misalnya harga pasar saham prioritas Rp 12.500 per lembar dan harga pasar saham biasa Rp 4.500 per lembar</a:t>
            </a:r>
          </a:p>
          <a:p>
            <a:pPr marL="0" indent="0" algn="just">
              <a:buFontTx/>
              <a:buNone/>
            </a:pPr>
            <a:r>
              <a:rPr lang="id-ID" sz="2400" dirty="0" smtClean="0"/>
              <a:t>Nilai saham prioritas 50 x Rp 12.500                   625.000</a:t>
            </a:r>
          </a:p>
          <a:p>
            <a:pPr marL="0" indent="0" algn="just">
              <a:buFontTx/>
              <a:buNone/>
            </a:pPr>
            <a:r>
              <a:rPr lang="id-ID" sz="2400" dirty="0" smtClean="0"/>
              <a:t>Nilai saham biasa 50 x 3 x Rp 4.500                     675.000</a:t>
            </a:r>
          </a:p>
          <a:p>
            <a:pPr marL="0" indent="0" algn="just">
              <a:buFontTx/>
              <a:buNone/>
            </a:pPr>
            <a:r>
              <a:rPr lang="id-ID" sz="2400" dirty="0" smtClean="0"/>
              <a:t>                                                                                   -----------</a:t>
            </a:r>
          </a:p>
          <a:p>
            <a:pPr marL="0" indent="0" algn="just">
              <a:buFontTx/>
              <a:buNone/>
            </a:pPr>
            <a:r>
              <a:rPr lang="id-ID" sz="2400" dirty="0" smtClean="0"/>
              <a:t>                                                                                 1.300.000</a:t>
            </a:r>
            <a:endParaRPr lang="en-US" sz="2400" dirty="0" smtClean="0"/>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body" idx="1"/>
          </p:nvPr>
        </p:nvSpPr>
        <p:spPr>
          <a:xfrm>
            <a:off x="250825" y="908050"/>
            <a:ext cx="8642350" cy="5473700"/>
          </a:xfrm>
        </p:spPr>
        <p:txBody>
          <a:bodyPr>
            <a:normAutofit lnSpcReduction="10000"/>
          </a:bodyPr>
          <a:lstStyle/>
          <a:p>
            <a:pPr marL="0" indent="0" algn="just">
              <a:buFontTx/>
              <a:buNone/>
            </a:pPr>
            <a:r>
              <a:rPr lang="id-ID" sz="2400" dirty="0" smtClean="0"/>
              <a:t>                                                       625.000</a:t>
            </a:r>
          </a:p>
          <a:p>
            <a:pPr marL="0" indent="0" algn="just">
              <a:buFontTx/>
              <a:buNone/>
            </a:pPr>
            <a:r>
              <a:rPr lang="id-ID" sz="2400" dirty="0" smtClean="0"/>
              <a:t>Harga pokok saham prioritas = ----------- x Rp 1.250.000</a:t>
            </a:r>
          </a:p>
          <a:p>
            <a:pPr marL="0" indent="0" algn="just">
              <a:buFontTx/>
              <a:buNone/>
            </a:pPr>
            <a:r>
              <a:rPr lang="id-ID" sz="2400" dirty="0" smtClean="0"/>
              <a:t>                                                     1.300.000</a:t>
            </a:r>
          </a:p>
          <a:p>
            <a:pPr marL="0" indent="0" algn="just">
              <a:buFontTx/>
              <a:buNone/>
            </a:pPr>
            <a:r>
              <a:rPr lang="id-ID" sz="2400" dirty="0" smtClean="0"/>
              <a:t>                                                    = Rp 600.960</a:t>
            </a:r>
          </a:p>
          <a:p>
            <a:pPr marL="0" indent="0" algn="just">
              <a:buFontTx/>
              <a:buNone/>
            </a:pPr>
            <a:r>
              <a:rPr lang="id-ID" sz="2400" dirty="0" smtClean="0"/>
              <a:t>                                              </a:t>
            </a:r>
          </a:p>
          <a:p>
            <a:pPr marL="0" indent="0" algn="just">
              <a:buFontTx/>
              <a:buNone/>
            </a:pPr>
            <a:r>
              <a:rPr lang="id-ID" sz="2400" dirty="0" smtClean="0"/>
              <a:t>                                                  675.000</a:t>
            </a:r>
          </a:p>
          <a:p>
            <a:pPr marL="0" indent="0" algn="just">
              <a:buFontTx/>
              <a:buNone/>
            </a:pPr>
            <a:r>
              <a:rPr lang="id-ID" sz="2400" dirty="0" smtClean="0"/>
              <a:t>Harga pokok saham biasa = ----------- x Rp 1.250.000</a:t>
            </a:r>
          </a:p>
          <a:p>
            <a:pPr marL="0" indent="0" algn="just">
              <a:buFontTx/>
              <a:buNone/>
            </a:pPr>
            <a:r>
              <a:rPr lang="id-ID" sz="2400" dirty="0" smtClean="0"/>
              <a:t>                                                1.300.000</a:t>
            </a:r>
          </a:p>
          <a:p>
            <a:pPr marL="0" indent="0" algn="just">
              <a:buFontTx/>
              <a:buNone/>
            </a:pPr>
            <a:r>
              <a:rPr lang="id-ID" sz="2400" dirty="0" smtClean="0"/>
              <a:t>                                           = Rp 649.040</a:t>
            </a:r>
          </a:p>
          <a:p>
            <a:pPr marL="0" indent="0" algn="just">
              <a:buFontTx/>
              <a:buNone/>
            </a:pPr>
            <a:r>
              <a:rPr lang="id-ID" sz="2400" dirty="0" smtClean="0"/>
              <a:t>Jurnal :</a:t>
            </a:r>
          </a:p>
          <a:p>
            <a:pPr marL="0" indent="0" algn="just">
              <a:buFontTx/>
              <a:buNone/>
            </a:pPr>
            <a:r>
              <a:rPr lang="id-ID" sz="2400" dirty="0" smtClean="0"/>
              <a:t>Penanaman modal dlm saham prioritas   600.960</a:t>
            </a:r>
          </a:p>
          <a:p>
            <a:pPr marL="0" indent="0" algn="just">
              <a:buFontTx/>
              <a:buNone/>
            </a:pPr>
            <a:r>
              <a:rPr lang="id-ID" sz="2400" dirty="0" smtClean="0"/>
              <a:t>Penanaman modal dlm saham biasa       649.040</a:t>
            </a:r>
          </a:p>
          <a:p>
            <a:pPr marL="0" indent="0" algn="just">
              <a:buFontTx/>
              <a:buNone/>
            </a:pPr>
            <a:r>
              <a:rPr lang="id-ID" sz="2400" dirty="0" smtClean="0"/>
              <a:t>   kas                                                                        1.250.000</a:t>
            </a:r>
            <a:endParaRPr lang="en-US" sz="2400" dirty="0" smtClean="0"/>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body" idx="1"/>
          </p:nvPr>
        </p:nvSpPr>
        <p:spPr>
          <a:xfrm>
            <a:off x="250825" y="908050"/>
            <a:ext cx="8642350" cy="5473700"/>
          </a:xfrm>
        </p:spPr>
        <p:txBody>
          <a:bodyPr>
            <a:normAutofit lnSpcReduction="10000"/>
          </a:bodyPr>
          <a:lstStyle/>
          <a:p>
            <a:pPr marL="0" indent="0" algn="just">
              <a:buFontTx/>
              <a:buNone/>
            </a:pPr>
            <a:r>
              <a:rPr lang="id-ID" sz="2400" dirty="0" smtClean="0"/>
              <a:t>(b) Harga pasar yang diketahui hanya saham prioritas</a:t>
            </a:r>
          </a:p>
          <a:p>
            <a:pPr marL="0" indent="0" algn="just">
              <a:buFontTx/>
              <a:buNone/>
            </a:pPr>
            <a:r>
              <a:rPr lang="id-ID" sz="2400" dirty="0" smtClean="0"/>
              <a:t>Misalnya harga pasar saham prioritas Rp 12.500 per lembar, sedangkan harga pasar saham biasa tidak diketahui.</a:t>
            </a:r>
          </a:p>
          <a:p>
            <a:pPr marL="0" indent="0" algn="just">
              <a:buFontTx/>
              <a:buNone/>
            </a:pPr>
            <a:r>
              <a:rPr lang="id-ID" sz="2400" dirty="0" smtClean="0"/>
              <a:t>Harga pokok saham dihitung sebagai berikut :</a:t>
            </a:r>
          </a:p>
          <a:p>
            <a:pPr marL="0" indent="0" algn="just">
              <a:buFontTx/>
              <a:buNone/>
            </a:pPr>
            <a:endParaRPr lang="id-ID" sz="2400" dirty="0" smtClean="0"/>
          </a:p>
          <a:p>
            <a:pPr marL="0" indent="0" algn="just">
              <a:buFontTx/>
              <a:buNone/>
            </a:pPr>
            <a:r>
              <a:rPr lang="id-ID" sz="2400" dirty="0" smtClean="0"/>
              <a:t>Harga beli saham prioritas dan saham biasa Rp 1.250.000</a:t>
            </a:r>
          </a:p>
          <a:p>
            <a:pPr marL="0" indent="0" algn="just">
              <a:buFontTx/>
              <a:buNone/>
            </a:pPr>
            <a:r>
              <a:rPr lang="id-ID" sz="2400" dirty="0" smtClean="0"/>
              <a:t>Harga pasar saham prioritas = 50 x Rp 12.500        625.000</a:t>
            </a:r>
          </a:p>
          <a:p>
            <a:pPr marL="0" indent="0" algn="just">
              <a:buFontTx/>
              <a:buNone/>
            </a:pPr>
            <a:r>
              <a:rPr lang="id-ID" sz="2400" dirty="0" smtClean="0"/>
              <a:t>                                                                                       ------------</a:t>
            </a:r>
          </a:p>
          <a:p>
            <a:pPr marL="0" indent="0" algn="just">
              <a:buFontTx/>
              <a:buNone/>
            </a:pPr>
            <a:r>
              <a:rPr lang="id-ID" sz="2400" dirty="0" smtClean="0"/>
              <a:t>Harga pokok saham biasa                                           625.000</a:t>
            </a:r>
          </a:p>
          <a:p>
            <a:pPr marL="0" indent="0" algn="just">
              <a:buFontTx/>
              <a:buNone/>
            </a:pPr>
            <a:r>
              <a:rPr lang="id-ID" sz="2400" dirty="0" smtClean="0"/>
              <a:t>Jurnal :</a:t>
            </a:r>
          </a:p>
          <a:p>
            <a:pPr marL="0" indent="0" algn="just">
              <a:buFontTx/>
              <a:buNone/>
            </a:pPr>
            <a:r>
              <a:rPr lang="id-ID" sz="2400" dirty="0" smtClean="0"/>
              <a:t>Penanaman modal dlm saham prioritas   625.000</a:t>
            </a:r>
          </a:p>
          <a:p>
            <a:pPr marL="0" indent="0" algn="just">
              <a:buFontTx/>
              <a:buNone/>
            </a:pPr>
            <a:r>
              <a:rPr lang="id-ID" sz="2400" dirty="0" smtClean="0"/>
              <a:t>Penanaman modal dlm saham biasa       625.000</a:t>
            </a:r>
          </a:p>
          <a:p>
            <a:pPr marL="0" indent="0" algn="just">
              <a:buFontTx/>
              <a:buNone/>
            </a:pPr>
            <a:r>
              <a:rPr lang="id-ID" sz="2400" dirty="0" smtClean="0"/>
              <a:t>   kas                                                                        1.250.000</a:t>
            </a:r>
            <a:endParaRPr lang="en-US" sz="2400" dirty="0" smtClean="0"/>
          </a:p>
          <a:p>
            <a:pPr marL="0" indent="0" algn="just">
              <a:buFontTx/>
              <a:buNone/>
            </a:pPr>
            <a:endParaRPr lang="en-US" sz="2400" dirty="0" smtClean="0"/>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body" idx="1"/>
          </p:nvPr>
        </p:nvSpPr>
        <p:spPr>
          <a:xfrm>
            <a:off x="250825" y="908050"/>
            <a:ext cx="8642350" cy="5473700"/>
          </a:xfrm>
        </p:spPr>
        <p:txBody>
          <a:bodyPr/>
          <a:lstStyle/>
          <a:p>
            <a:pPr marL="0" indent="0" algn="just">
              <a:buFontTx/>
              <a:buNone/>
            </a:pPr>
            <a:r>
              <a:rPr lang="id-ID" sz="2400" dirty="0" smtClean="0"/>
              <a:t>(c) Harga pasar masing-masing saham tidak diketahui</a:t>
            </a:r>
          </a:p>
          <a:p>
            <a:pPr marL="0" indent="0" algn="just">
              <a:buFontTx/>
              <a:buNone/>
            </a:pPr>
            <a:r>
              <a:rPr lang="id-ID" sz="2400" dirty="0" smtClean="0"/>
              <a:t>Jurnal</a:t>
            </a:r>
          </a:p>
          <a:p>
            <a:pPr marL="0" indent="0" algn="just">
              <a:buFontTx/>
              <a:buNone/>
            </a:pPr>
            <a:r>
              <a:rPr lang="id-ID" sz="2400" dirty="0" smtClean="0"/>
              <a:t>Penanaman modal dlm saham biasa dan prioritas 1.250.000</a:t>
            </a:r>
          </a:p>
          <a:p>
            <a:pPr marL="0" indent="0" algn="just">
              <a:buFontTx/>
              <a:buNone/>
            </a:pPr>
            <a:r>
              <a:rPr lang="id-ID" sz="2400" dirty="0" smtClean="0"/>
              <a:t>           kas                                                                                     1.250.000</a:t>
            </a:r>
            <a:endParaRPr lang="en-US" sz="2400" dirty="0" smtClean="0"/>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39737"/>
          </a:xfrm>
        </p:spPr>
        <p:txBody>
          <a:bodyPr rtlCol="0">
            <a:normAutofit fontScale="90000"/>
          </a:bodyPr>
          <a:lstStyle/>
          <a:p>
            <a:pPr algn="just" eaLnBrk="1" fontAlgn="auto" hangingPunct="1">
              <a:spcAft>
                <a:spcPts val="0"/>
              </a:spcAft>
              <a:defRPr/>
            </a:pPr>
            <a:r>
              <a:rPr lang="id-ID" sz="2400" dirty="0" smtClean="0"/>
              <a:t>CONTOH</a:t>
            </a:r>
            <a:endParaRPr lang="id-ID" sz="2400" dirty="0"/>
          </a:p>
        </p:txBody>
      </p:sp>
      <p:sp>
        <p:nvSpPr>
          <p:cNvPr id="8195" name="Content Placeholder 2"/>
          <p:cNvSpPr>
            <a:spLocks noGrp="1"/>
          </p:cNvSpPr>
          <p:nvPr>
            <p:ph idx="1"/>
          </p:nvPr>
        </p:nvSpPr>
        <p:spPr>
          <a:xfrm>
            <a:off x="457200" y="857250"/>
            <a:ext cx="8229600" cy="5268913"/>
          </a:xfrm>
        </p:spPr>
        <p:txBody>
          <a:bodyPr/>
          <a:lstStyle/>
          <a:p>
            <a:pPr eaLnBrk="1" hangingPunct="1">
              <a:buFont typeface="Arial" charset="0"/>
              <a:buNone/>
            </a:pPr>
            <a:r>
              <a:rPr lang="id-ID" sz="2400" smtClean="0"/>
              <a:t>	PT. Bahagia membeli 50 unit saham dengan harga Rp. 75.000 per unit Tiap unit terdiri dari 1 lembar saham preferen dan 3 lembar saham biasa.</a:t>
            </a:r>
          </a:p>
          <a:p>
            <a:pPr eaLnBrk="1" hangingPunct="1">
              <a:buFont typeface="Arial" charset="0"/>
              <a:buNone/>
            </a:pPr>
            <a:r>
              <a:rPr lang="id-ID" sz="2400" smtClean="0"/>
              <a:t>1. Harga masing-masing jenis saham diketahui :</a:t>
            </a:r>
          </a:p>
          <a:p>
            <a:pPr eaLnBrk="1" hangingPunct="1">
              <a:buFont typeface="Arial" charset="0"/>
              <a:buNone/>
            </a:pPr>
            <a:r>
              <a:rPr lang="id-ID" sz="2400" smtClean="0"/>
              <a:t>a). Harga masing-masing jenis saham diketahui</a:t>
            </a:r>
          </a:p>
          <a:p>
            <a:pPr eaLnBrk="1" hangingPunct="1">
              <a:buFont typeface="Arial" charset="0"/>
              <a:buNone/>
            </a:pPr>
            <a:r>
              <a:rPr lang="id-ID" sz="2400" smtClean="0"/>
              <a:t>	Misal : Harga 1 lembar saham preferen Rp. 37.500</a:t>
            </a:r>
          </a:p>
          <a:p>
            <a:pPr eaLnBrk="1" hangingPunct="1">
              <a:buFont typeface="Arial" charset="0"/>
              <a:buNone/>
            </a:pPr>
            <a:r>
              <a:rPr lang="id-ID" sz="2400" smtClean="0"/>
              <a:t>		     Harga 1 lembar saham biasa       Rp. 13.500</a:t>
            </a:r>
          </a:p>
          <a:p>
            <a:pPr eaLnBrk="1" hangingPunct="1">
              <a:buFont typeface="Arial" charset="0"/>
              <a:buNone/>
            </a:pPr>
            <a:r>
              <a:rPr lang="id-ID" sz="2400" smtClean="0"/>
              <a:t>	JURNAL :</a:t>
            </a:r>
          </a:p>
          <a:p>
            <a:pPr eaLnBrk="1" hangingPunct="1">
              <a:buFont typeface="Arial" charset="0"/>
              <a:buNone/>
            </a:pPr>
            <a:r>
              <a:rPr lang="id-ID" sz="2400" smtClean="0"/>
              <a:t>	Investasi dalam saham preferen Rp. 1.802.880</a:t>
            </a:r>
          </a:p>
          <a:p>
            <a:pPr eaLnBrk="1" hangingPunct="1">
              <a:buFont typeface="Arial" charset="0"/>
              <a:buNone/>
            </a:pPr>
            <a:r>
              <a:rPr lang="id-ID" sz="2400" smtClean="0"/>
              <a:t>	Investasi dalam saham biasa        Rp. 1.947.000</a:t>
            </a:r>
          </a:p>
          <a:p>
            <a:pPr eaLnBrk="1" hangingPunct="1">
              <a:buFont typeface="Arial" charset="0"/>
              <a:buNone/>
            </a:pPr>
            <a:r>
              <a:rPr lang="id-ID" sz="2400" smtClean="0"/>
              <a:t>			Kas				Rp. 3.750.000</a:t>
            </a:r>
          </a:p>
        </p:txBody>
      </p:sp>
      <p:pic>
        <p:nvPicPr>
          <p:cNvPr id="8196" name="Picture 2" descr="C:\Program Files\Microsoft Office\MEDIA\CAGCAT10\j0285698.wmf"/>
          <p:cNvPicPr>
            <a:picLocks noChangeAspect="1" noChangeArrowheads="1"/>
          </p:cNvPicPr>
          <p:nvPr/>
        </p:nvPicPr>
        <p:blipFill>
          <a:blip r:embed="rId2" cstate="print"/>
          <a:srcRect/>
          <a:stretch>
            <a:fillRect/>
          </a:stretch>
        </p:blipFill>
        <p:spPr bwMode="auto">
          <a:xfrm>
            <a:off x="7215188" y="2000250"/>
            <a:ext cx="1706562" cy="24288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11156"/>
          </a:xfrm>
        </p:spPr>
        <p:txBody>
          <a:bodyPr>
            <a:normAutofit fontScale="90000"/>
          </a:bodyPr>
          <a:lstStyle/>
          <a:p>
            <a:pPr algn="just"/>
            <a:r>
              <a:rPr lang="id-ID" dirty="0" smtClean="0"/>
              <a:t>Tujuan Investasi </a:t>
            </a:r>
            <a:endParaRPr lang="id-ID" dirty="0"/>
          </a:p>
        </p:txBody>
      </p:sp>
      <p:sp>
        <p:nvSpPr>
          <p:cNvPr id="3" name="Content Placeholder 2"/>
          <p:cNvSpPr>
            <a:spLocks noGrp="1"/>
          </p:cNvSpPr>
          <p:nvPr>
            <p:ph idx="1"/>
          </p:nvPr>
        </p:nvSpPr>
        <p:spPr>
          <a:xfrm>
            <a:off x="457200" y="928670"/>
            <a:ext cx="8229600" cy="5197493"/>
          </a:xfrm>
        </p:spPr>
        <p:txBody>
          <a:bodyPr>
            <a:normAutofit fontScale="92500" lnSpcReduction="20000"/>
          </a:bodyPr>
          <a:lstStyle/>
          <a:p>
            <a:r>
              <a:rPr lang="id-ID" dirty="0" smtClean="0"/>
              <a:t>Investasi dalam saham terbagi dalam 2 kategori :</a:t>
            </a:r>
          </a:p>
          <a:p>
            <a:pPr marL="514350" indent="-514350">
              <a:buAutoNum type="arabicPeriod"/>
            </a:pPr>
            <a:r>
              <a:rPr lang="id-ID" dirty="0" smtClean="0"/>
              <a:t>Investasi jangka pendek</a:t>
            </a:r>
          </a:p>
          <a:p>
            <a:pPr marL="514350" indent="-514350">
              <a:buNone/>
            </a:pPr>
            <a:r>
              <a:rPr lang="id-ID" dirty="0" smtClean="0"/>
              <a:t>	tujuannya : memanfaatkan uang yang menganggur dan penjualannya untuk memenuhi kebutuhan uang.</a:t>
            </a:r>
          </a:p>
          <a:p>
            <a:pPr marL="514350" indent="-514350">
              <a:buNone/>
            </a:pPr>
            <a:r>
              <a:rPr lang="id-ID" dirty="0" smtClean="0"/>
              <a:t>2. 	Investasi jangka panjang</a:t>
            </a:r>
          </a:p>
          <a:p>
            <a:pPr marL="514350" indent="-514350">
              <a:buNone/>
            </a:pPr>
            <a:r>
              <a:rPr lang="id-ID" dirty="0" smtClean="0"/>
              <a:t>	Tujuannya : a. untuk mengawasi perusahaan lain, b. Untuk memperoleh pendapatan yang tetap setiap periode, c. Untuk membentuk suatu dana khusus, d. Untuk menjamin kontiunitas suplai bahan baku, e. Untuk menjaga hubungan antar perusahaan.</a:t>
            </a:r>
            <a:endParaRPr lang="id-ID"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39737"/>
          </a:xfrm>
        </p:spPr>
        <p:txBody>
          <a:bodyPr rtlCol="0">
            <a:normAutofit fontScale="90000"/>
          </a:bodyPr>
          <a:lstStyle/>
          <a:p>
            <a:pPr algn="just" eaLnBrk="1" fontAlgn="auto" hangingPunct="1">
              <a:spcAft>
                <a:spcPts val="0"/>
              </a:spcAft>
              <a:defRPr/>
            </a:pPr>
            <a:r>
              <a:rPr lang="id-ID" sz="2400" dirty="0" smtClean="0"/>
              <a:t>2. Harga pasar yang diketahui hanya salah satu saham</a:t>
            </a:r>
            <a:endParaRPr lang="id-ID" sz="2400" dirty="0"/>
          </a:p>
        </p:txBody>
      </p:sp>
      <p:sp>
        <p:nvSpPr>
          <p:cNvPr id="9219" name="Content Placeholder 2"/>
          <p:cNvSpPr>
            <a:spLocks noGrp="1"/>
          </p:cNvSpPr>
          <p:nvPr>
            <p:ph idx="1"/>
          </p:nvPr>
        </p:nvSpPr>
        <p:spPr>
          <a:xfrm>
            <a:off x="457200" y="1071563"/>
            <a:ext cx="8229600" cy="5500687"/>
          </a:xfrm>
        </p:spPr>
        <p:txBody>
          <a:bodyPr/>
          <a:lstStyle/>
          <a:p>
            <a:pPr eaLnBrk="1" hangingPunct="1"/>
            <a:r>
              <a:rPr lang="id-ID" sz="2400" smtClean="0"/>
              <a:t>Misal harga pasar 1 lembar saham preferen Rp. 37.500 dan harga pasar saham biasa tidak diketahui</a:t>
            </a:r>
          </a:p>
          <a:p>
            <a:pPr eaLnBrk="1" hangingPunct="1"/>
            <a:r>
              <a:rPr lang="id-ID" sz="2400" smtClean="0"/>
              <a:t>JURNAL :</a:t>
            </a:r>
          </a:p>
          <a:p>
            <a:pPr eaLnBrk="1" hangingPunct="1">
              <a:buFont typeface="Arial" charset="0"/>
              <a:buNone/>
            </a:pPr>
            <a:r>
              <a:rPr lang="id-ID" sz="2400" smtClean="0"/>
              <a:t>	Investasi saham preferen		Rp. 1.875.000</a:t>
            </a:r>
          </a:p>
          <a:p>
            <a:pPr eaLnBrk="1" hangingPunct="1">
              <a:buFont typeface="Arial" charset="0"/>
              <a:buNone/>
            </a:pPr>
            <a:r>
              <a:rPr lang="id-ID" sz="2400" smtClean="0"/>
              <a:t>	Investasi saham biasa		Rp. 1.875.000</a:t>
            </a:r>
          </a:p>
          <a:p>
            <a:pPr lvl="1" eaLnBrk="1" hangingPunct="1">
              <a:buFont typeface="Arial" charset="0"/>
              <a:buNone/>
            </a:pPr>
            <a:r>
              <a:rPr lang="id-ID" sz="2000" smtClean="0"/>
              <a:t>		</a:t>
            </a:r>
            <a:r>
              <a:rPr lang="id-ID" sz="2400" smtClean="0"/>
              <a:t>Kas					Rp.  3.750.000</a:t>
            </a:r>
          </a:p>
          <a:p>
            <a:pPr eaLnBrk="1" hangingPunct="1">
              <a:buFont typeface="Arial" charset="0"/>
              <a:buNone/>
            </a:pPr>
            <a:r>
              <a:rPr lang="id-ID" sz="2400" smtClean="0"/>
              <a:t>3. Harga pasar masing-masing saham tidak diketahui</a:t>
            </a:r>
          </a:p>
          <a:p>
            <a:pPr eaLnBrk="1" hangingPunct="1"/>
            <a:r>
              <a:rPr lang="id-ID" sz="2400" smtClean="0"/>
              <a:t>JURNAl :</a:t>
            </a:r>
          </a:p>
          <a:p>
            <a:pPr eaLnBrk="1" hangingPunct="1">
              <a:buFont typeface="Arial" charset="0"/>
              <a:buNone/>
            </a:pPr>
            <a:r>
              <a:rPr lang="id-ID" sz="2400" smtClean="0"/>
              <a:t>	Investasi dalam saham preferen	</a:t>
            </a:r>
          </a:p>
          <a:p>
            <a:pPr eaLnBrk="1" hangingPunct="1">
              <a:buFont typeface="Arial" charset="0"/>
              <a:buNone/>
            </a:pPr>
            <a:r>
              <a:rPr lang="id-ID" sz="2400" smtClean="0"/>
              <a:t>	dan saham biasa			Rp. 3.750.000</a:t>
            </a:r>
          </a:p>
          <a:p>
            <a:pPr lvl="2" eaLnBrk="1" hangingPunct="1">
              <a:buFont typeface="Arial" charset="0"/>
              <a:buNone/>
            </a:pPr>
            <a:r>
              <a:rPr lang="id-ID" smtClean="0"/>
              <a:t>Kas					Rp. 3.750.000</a:t>
            </a:r>
          </a:p>
          <a:p>
            <a:pPr lvl="2" eaLnBrk="1" hangingPunct="1">
              <a:buFont typeface="Arial" charset="0"/>
              <a:buNone/>
            </a:pPr>
            <a:endParaRPr lang="id-ID" smtClean="0"/>
          </a:p>
        </p:txBody>
      </p:sp>
      <p:pic>
        <p:nvPicPr>
          <p:cNvPr id="9220" name="Picture 2" descr="C:\Program Files\Microsoft Office\MEDIA\CAGCAT10\j0305493.wmf"/>
          <p:cNvPicPr>
            <a:picLocks noChangeAspect="1" noChangeArrowheads="1"/>
          </p:cNvPicPr>
          <p:nvPr/>
        </p:nvPicPr>
        <p:blipFill>
          <a:blip r:embed="rId2" cstate="print"/>
          <a:srcRect/>
          <a:stretch>
            <a:fillRect/>
          </a:stretch>
        </p:blipFill>
        <p:spPr bwMode="auto">
          <a:xfrm>
            <a:off x="3000375" y="5143500"/>
            <a:ext cx="2143125" cy="15716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914400" y="609600"/>
            <a:ext cx="7543800" cy="792163"/>
          </a:xfrm>
        </p:spPr>
        <p:txBody>
          <a:bodyPr/>
          <a:lstStyle/>
          <a:p>
            <a:pPr eaLnBrk="1" hangingPunct="1"/>
            <a:r>
              <a:rPr lang="en-US" b="1" smtClean="0"/>
              <a:t>METODE</a:t>
            </a:r>
            <a:r>
              <a:rPr lang="en-US" smtClean="0"/>
              <a:t> </a:t>
            </a:r>
            <a:r>
              <a:rPr lang="en-US" b="1" smtClean="0"/>
              <a:t>AKUNTANSI</a:t>
            </a:r>
          </a:p>
        </p:txBody>
      </p:sp>
      <p:sp>
        <p:nvSpPr>
          <p:cNvPr id="6147" name="Rectangle 3"/>
          <p:cNvSpPr>
            <a:spLocks noGrp="1" noChangeArrowheads="1"/>
          </p:cNvSpPr>
          <p:nvPr>
            <p:ph type="body" idx="1"/>
          </p:nvPr>
        </p:nvSpPr>
        <p:spPr>
          <a:xfrm>
            <a:off x="457200" y="1447800"/>
            <a:ext cx="8229600" cy="4678363"/>
          </a:xfrm>
        </p:spPr>
        <p:txBody>
          <a:bodyPr/>
          <a:lstStyle/>
          <a:p>
            <a:pPr eaLnBrk="1" hangingPunct="1">
              <a:buFontTx/>
              <a:buNone/>
            </a:pPr>
            <a:r>
              <a:rPr lang="en-US" dirty="0" smtClean="0">
                <a:solidFill>
                  <a:srgbClr val="002060"/>
                </a:solidFill>
              </a:rPr>
              <a:t>HARGA PEROLEHAN /HARGA POKOK</a:t>
            </a:r>
          </a:p>
          <a:p>
            <a:pPr eaLnBrk="1" hangingPunct="1"/>
            <a:r>
              <a:rPr lang="en-US" dirty="0" smtClean="0">
                <a:solidFill>
                  <a:srgbClr val="002060"/>
                </a:solidFill>
              </a:rPr>
              <a:t>Investor </a:t>
            </a:r>
            <a:r>
              <a:rPr lang="en-US" dirty="0" err="1" smtClean="0">
                <a:solidFill>
                  <a:srgbClr val="002060"/>
                </a:solidFill>
              </a:rPr>
              <a:t>memegang</a:t>
            </a:r>
            <a:r>
              <a:rPr lang="en-US" dirty="0" smtClean="0">
                <a:solidFill>
                  <a:srgbClr val="002060"/>
                </a:solidFill>
              </a:rPr>
              <a:t>&lt;20% </a:t>
            </a:r>
            <a:r>
              <a:rPr lang="en-US" dirty="0" err="1" smtClean="0">
                <a:solidFill>
                  <a:srgbClr val="002060"/>
                </a:solidFill>
              </a:rPr>
              <a:t>saham</a:t>
            </a:r>
            <a:r>
              <a:rPr lang="en-US" dirty="0" smtClean="0">
                <a:solidFill>
                  <a:srgbClr val="002060"/>
                </a:solidFill>
              </a:rPr>
              <a:t> </a:t>
            </a:r>
            <a:r>
              <a:rPr lang="en-US" dirty="0" err="1" smtClean="0">
                <a:solidFill>
                  <a:srgbClr val="002060"/>
                </a:solidFill>
              </a:rPr>
              <a:t>beredar</a:t>
            </a:r>
            <a:endParaRPr lang="en-US" dirty="0" smtClean="0">
              <a:solidFill>
                <a:srgbClr val="002060"/>
              </a:solidFill>
            </a:endParaRPr>
          </a:p>
          <a:p>
            <a:pPr eaLnBrk="1" hangingPunct="1"/>
            <a:r>
              <a:rPr lang="en-US" dirty="0" err="1" smtClean="0">
                <a:solidFill>
                  <a:srgbClr val="002060"/>
                </a:solidFill>
              </a:rPr>
              <a:t>Prosedur</a:t>
            </a:r>
            <a:r>
              <a:rPr lang="en-US" dirty="0" smtClean="0">
                <a:solidFill>
                  <a:srgbClr val="002060"/>
                </a:solidFill>
              </a:rPr>
              <a:t> </a:t>
            </a:r>
            <a:r>
              <a:rPr lang="en-US" dirty="0" err="1" smtClean="0">
                <a:solidFill>
                  <a:srgbClr val="002060"/>
                </a:solidFill>
              </a:rPr>
              <a:t>pencatatan</a:t>
            </a:r>
            <a:r>
              <a:rPr lang="en-US" dirty="0" smtClean="0">
                <a:solidFill>
                  <a:srgbClr val="002060"/>
                </a:solidFill>
              </a:rPr>
              <a:t>= </a:t>
            </a:r>
            <a:r>
              <a:rPr lang="en-US" dirty="0" err="1" smtClean="0">
                <a:solidFill>
                  <a:srgbClr val="002060"/>
                </a:solidFill>
              </a:rPr>
              <a:t>investasi</a:t>
            </a:r>
            <a:r>
              <a:rPr lang="en-US" dirty="0" smtClean="0">
                <a:solidFill>
                  <a:srgbClr val="002060"/>
                </a:solidFill>
              </a:rPr>
              <a:t> </a:t>
            </a:r>
            <a:r>
              <a:rPr lang="en-US" dirty="0" err="1" smtClean="0">
                <a:solidFill>
                  <a:srgbClr val="002060"/>
                </a:solidFill>
              </a:rPr>
              <a:t>sementara</a:t>
            </a:r>
            <a:endParaRPr lang="en-US" dirty="0" smtClean="0">
              <a:solidFill>
                <a:srgbClr val="002060"/>
              </a:solidFill>
            </a:endParaRPr>
          </a:p>
          <a:p>
            <a:pPr eaLnBrk="1" hangingPunct="1"/>
            <a:r>
              <a:rPr lang="en-US" dirty="0" err="1" smtClean="0">
                <a:solidFill>
                  <a:srgbClr val="002060"/>
                </a:solidFill>
              </a:rPr>
              <a:t>Jurnal</a:t>
            </a:r>
            <a:r>
              <a:rPr lang="en-US" dirty="0" smtClean="0">
                <a:solidFill>
                  <a:srgbClr val="002060"/>
                </a:solidFill>
              </a:rPr>
              <a:t> </a:t>
            </a:r>
            <a:r>
              <a:rPr lang="en-US" dirty="0" err="1" smtClean="0">
                <a:solidFill>
                  <a:srgbClr val="002060"/>
                </a:solidFill>
              </a:rPr>
              <a:t>Perolehan</a:t>
            </a:r>
            <a:r>
              <a:rPr lang="en-US" dirty="0" smtClean="0">
                <a:solidFill>
                  <a:srgbClr val="002060"/>
                </a:solidFill>
              </a:rPr>
              <a:t>:</a:t>
            </a:r>
          </a:p>
          <a:p>
            <a:pPr lvl="1" eaLnBrk="1" hangingPunct="1">
              <a:buFontTx/>
              <a:buNone/>
            </a:pPr>
            <a:r>
              <a:rPr lang="en-US" sz="3200" dirty="0" smtClean="0">
                <a:solidFill>
                  <a:srgbClr val="002060"/>
                </a:solidFill>
              </a:rPr>
              <a:t>	</a:t>
            </a:r>
            <a:r>
              <a:rPr lang="en-US" sz="3200" dirty="0" err="1" smtClean="0">
                <a:solidFill>
                  <a:srgbClr val="002060"/>
                </a:solidFill>
              </a:rPr>
              <a:t>Investasi</a:t>
            </a:r>
            <a:r>
              <a:rPr lang="en-US" sz="3200" dirty="0" smtClean="0">
                <a:solidFill>
                  <a:srgbClr val="002060"/>
                </a:solidFill>
              </a:rPr>
              <a:t> </a:t>
            </a:r>
            <a:r>
              <a:rPr lang="en-US" sz="3200" dirty="0" err="1" smtClean="0">
                <a:solidFill>
                  <a:srgbClr val="002060"/>
                </a:solidFill>
              </a:rPr>
              <a:t>pada</a:t>
            </a:r>
            <a:r>
              <a:rPr lang="en-US" sz="3200" dirty="0" smtClean="0">
                <a:solidFill>
                  <a:srgbClr val="002060"/>
                </a:solidFill>
              </a:rPr>
              <a:t> </a:t>
            </a:r>
            <a:r>
              <a:rPr lang="en-US" sz="3200" dirty="0" err="1" smtClean="0">
                <a:solidFill>
                  <a:srgbClr val="002060"/>
                </a:solidFill>
              </a:rPr>
              <a:t>saham</a:t>
            </a:r>
            <a:r>
              <a:rPr lang="en-US" sz="3200" dirty="0" smtClean="0">
                <a:solidFill>
                  <a:srgbClr val="002060"/>
                </a:solidFill>
              </a:rPr>
              <a:t>		xx</a:t>
            </a:r>
          </a:p>
          <a:p>
            <a:pPr lvl="2" eaLnBrk="1" hangingPunct="1">
              <a:buFontTx/>
              <a:buNone/>
            </a:pPr>
            <a:r>
              <a:rPr lang="en-US" sz="3200" dirty="0" smtClean="0">
                <a:solidFill>
                  <a:srgbClr val="002060"/>
                </a:solidFill>
              </a:rPr>
              <a:t>		</a:t>
            </a:r>
            <a:r>
              <a:rPr lang="en-US" sz="3200" dirty="0" err="1" smtClean="0">
                <a:solidFill>
                  <a:srgbClr val="002060"/>
                </a:solidFill>
              </a:rPr>
              <a:t>Kas</a:t>
            </a:r>
            <a:r>
              <a:rPr lang="en-US" sz="3200" dirty="0" smtClean="0">
                <a:solidFill>
                  <a:srgbClr val="002060"/>
                </a:solidFill>
              </a:rPr>
              <a:t>					xx</a:t>
            </a:r>
          </a:p>
          <a:p>
            <a:pPr eaLnBrk="1" hangingPunct="1"/>
            <a:endParaRPr lang="en-US" dirty="0" smtClean="0">
              <a:solidFill>
                <a:srgbClr val="002060"/>
              </a:solidFill>
            </a:endParaRPr>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914400" y="609600"/>
            <a:ext cx="7543800" cy="715963"/>
          </a:xfrm>
        </p:spPr>
        <p:txBody>
          <a:bodyPr/>
          <a:lstStyle/>
          <a:p>
            <a:pPr eaLnBrk="1" hangingPunct="1"/>
            <a:r>
              <a:rPr lang="en-US" sz="3800" dirty="0" err="1" smtClean="0">
                <a:solidFill>
                  <a:srgbClr val="002060"/>
                </a:solidFill>
              </a:rPr>
              <a:t>Contoh</a:t>
            </a:r>
            <a:endParaRPr lang="en-US" sz="3800" dirty="0" smtClean="0">
              <a:solidFill>
                <a:srgbClr val="002060"/>
              </a:solidFill>
            </a:endParaRPr>
          </a:p>
        </p:txBody>
      </p:sp>
      <p:sp>
        <p:nvSpPr>
          <p:cNvPr id="7171" name="Rectangle 3"/>
          <p:cNvSpPr>
            <a:spLocks noGrp="1" noChangeArrowheads="1"/>
          </p:cNvSpPr>
          <p:nvPr>
            <p:ph type="body" idx="1"/>
          </p:nvPr>
        </p:nvSpPr>
        <p:spPr>
          <a:xfrm>
            <a:off x="457200" y="1295400"/>
            <a:ext cx="8229600" cy="5181600"/>
          </a:xfrm>
        </p:spPr>
        <p:txBody>
          <a:bodyPr/>
          <a:lstStyle/>
          <a:p>
            <a:pPr eaLnBrk="1" hangingPunct="1"/>
            <a:r>
              <a:rPr lang="en-US" dirty="0" smtClean="0">
                <a:solidFill>
                  <a:srgbClr val="C00000"/>
                </a:solidFill>
              </a:rPr>
              <a:t>1 Mei 2005 PT PADMA </a:t>
            </a:r>
            <a:r>
              <a:rPr lang="en-US" dirty="0" err="1" smtClean="0">
                <a:solidFill>
                  <a:srgbClr val="C00000"/>
                </a:solidFill>
              </a:rPr>
              <a:t>membeli</a:t>
            </a:r>
            <a:r>
              <a:rPr lang="en-US" dirty="0" smtClean="0">
                <a:solidFill>
                  <a:srgbClr val="C00000"/>
                </a:solidFill>
              </a:rPr>
              <a:t> 200 </a:t>
            </a:r>
            <a:r>
              <a:rPr lang="en-US" dirty="0" err="1" smtClean="0">
                <a:solidFill>
                  <a:srgbClr val="C00000"/>
                </a:solidFill>
              </a:rPr>
              <a:t>lbr</a:t>
            </a:r>
            <a:r>
              <a:rPr lang="en-US" dirty="0" smtClean="0">
                <a:solidFill>
                  <a:srgbClr val="C00000"/>
                </a:solidFill>
              </a:rPr>
              <a:t> </a:t>
            </a:r>
            <a:r>
              <a:rPr lang="en-US" dirty="0" err="1" smtClean="0">
                <a:solidFill>
                  <a:srgbClr val="C00000"/>
                </a:solidFill>
              </a:rPr>
              <a:t>saham</a:t>
            </a:r>
            <a:r>
              <a:rPr lang="en-US" dirty="0" smtClean="0">
                <a:solidFill>
                  <a:srgbClr val="C00000"/>
                </a:solidFill>
              </a:rPr>
              <a:t> PT.OMBO nominal </a:t>
            </a:r>
            <a:r>
              <a:rPr lang="en-US" dirty="0" err="1" smtClean="0">
                <a:solidFill>
                  <a:srgbClr val="C00000"/>
                </a:solidFill>
              </a:rPr>
              <a:t>Rp</a:t>
            </a:r>
            <a:r>
              <a:rPr lang="en-US" dirty="0" smtClean="0">
                <a:solidFill>
                  <a:srgbClr val="C00000"/>
                </a:solidFill>
              </a:rPr>
              <a:t>. 10.000/</a:t>
            </a:r>
            <a:r>
              <a:rPr lang="en-US" dirty="0" err="1" smtClean="0">
                <a:solidFill>
                  <a:srgbClr val="C00000"/>
                </a:solidFill>
              </a:rPr>
              <a:t>lbr</a:t>
            </a:r>
            <a:r>
              <a:rPr lang="en-US" dirty="0" smtClean="0">
                <a:solidFill>
                  <a:srgbClr val="C00000"/>
                </a:solidFill>
              </a:rPr>
              <a:t>, </a:t>
            </a:r>
            <a:r>
              <a:rPr lang="en-US" dirty="0" err="1" smtClean="0">
                <a:solidFill>
                  <a:srgbClr val="C00000"/>
                </a:solidFill>
              </a:rPr>
              <a:t>kurs</a:t>
            </a:r>
            <a:r>
              <a:rPr lang="en-US" dirty="0" smtClean="0">
                <a:solidFill>
                  <a:srgbClr val="C00000"/>
                </a:solidFill>
              </a:rPr>
              <a:t> </a:t>
            </a:r>
            <a:r>
              <a:rPr lang="en-US" dirty="0" err="1" smtClean="0">
                <a:solidFill>
                  <a:srgbClr val="C00000"/>
                </a:solidFill>
              </a:rPr>
              <a:t>di</a:t>
            </a:r>
            <a:r>
              <a:rPr lang="en-US" dirty="0" smtClean="0">
                <a:solidFill>
                  <a:srgbClr val="C00000"/>
                </a:solidFill>
              </a:rPr>
              <a:t> bursa </a:t>
            </a:r>
            <a:r>
              <a:rPr lang="en-US" dirty="0" err="1" smtClean="0">
                <a:solidFill>
                  <a:srgbClr val="C00000"/>
                </a:solidFill>
              </a:rPr>
              <a:t>saham</a:t>
            </a:r>
            <a:r>
              <a:rPr lang="en-US" dirty="0" smtClean="0">
                <a:solidFill>
                  <a:srgbClr val="C00000"/>
                </a:solidFill>
              </a:rPr>
              <a:t> 105%, </a:t>
            </a:r>
            <a:r>
              <a:rPr lang="en-US" dirty="0" err="1" smtClean="0">
                <a:solidFill>
                  <a:srgbClr val="C00000"/>
                </a:solidFill>
              </a:rPr>
              <a:t>komisi</a:t>
            </a:r>
            <a:r>
              <a:rPr lang="en-US" dirty="0" smtClean="0">
                <a:solidFill>
                  <a:srgbClr val="C00000"/>
                </a:solidFill>
              </a:rPr>
              <a:t> </a:t>
            </a:r>
            <a:r>
              <a:rPr lang="en-US" dirty="0" err="1" smtClean="0">
                <a:solidFill>
                  <a:srgbClr val="C00000"/>
                </a:solidFill>
              </a:rPr>
              <a:t>Rp</a:t>
            </a:r>
            <a:r>
              <a:rPr lang="en-US" dirty="0" smtClean="0">
                <a:solidFill>
                  <a:srgbClr val="C00000"/>
                </a:solidFill>
              </a:rPr>
              <a:t>. 150.000</a:t>
            </a:r>
          </a:p>
          <a:p>
            <a:pPr eaLnBrk="1" hangingPunct="1"/>
            <a:r>
              <a:rPr lang="en-US" dirty="0" err="1" smtClean="0">
                <a:solidFill>
                  <a:srgbClr val="C00000"/>
                </a:solidFill>
              </a:rPr>
              <a:t>Jurnal</a:t>
            </a:r>
            <a:r>
              <a:rPr lang="en-US" dirty="0" smtClean="0">
                <a:solidFill>
                  <a:srgbClr val="C00000"/>
                </a:solidFill>
              </a:rPr>
              <a:t>	</a:t>
            </a:r>
          </a:p>
          <a:p>
            <a:pPr lvl="1" eaLnBrk="1" hangingPunct="1">
              <a:buFontTx/>
              <a:buNone/>
            </a:pPr>
            <a:r>
              <a:rPr lang="en-US" sz="3000" dirty="0" smtClean="0">
                <a:solidFill>
                  <a:srgbClr val="C00000"/>
                </a:solidFill>
              </a:rPr>
              <a:t>	</a:t>
            </a:r>
            <a:r>
              <a:rPr lang="en-US" sz="3000" dirty="0" err="1" smtClean="0">
                <a:solidFill>
                  <a:srgbClr val="C00000"/>
                </a:solidFill>
              </a:rPr>
              <a:t>Investasi</a:t>
            </a:r>
            <a:r>
              <a:rPr lang="en-US" sz="3000" dirty="0" smtClean="0">
                <a:solidFill>
                  <a:srgbClr val="C00000"/>
                </a:solidFill>
              </a:rPr>
              <a:t> </a:t>
            </a:r>
            <a:r>
              <a:rPr lang="en-US" sz="3000" dirty="0" err="1" smtClean="0">
                <a:solidFill>
                  <a:srgbClr val="C00000"/>
                </a:solidFill>
              </a:rPr>
              <a:t>pada</a:t>
            </a:r>
            <a:r>
              <a:rPr lang="en-US" sz="3000" dirty="0" smtClean="0">
                <a:solidFill>
                  <a:srgbClr val="C00000"/>
                </a:solidFill>
              </a:rPr>
              <a:t> </a:t>
            </a:r>
            <a:r>
              <a:rPr lang="en-US" sz="3000" dirty="0" err="1" smtClean="0">
                <a:solidFill>
                  <a:srgbClr val="C00000"/>
                </a:solidFill>
              </a:rPr>
              <a:t>saham</a:t>
            </a:r>
            <a:r>
              <a:rPr lang="en-US" sz="3000" dirty="0" smtClean="0">
                <a:solidFill>
                  <a:srgbClr val="C00000"/>
                </a:solidFill>
              </a:rPr>
              <a:t> </a:t>
            </a:r>
            <a:r>
              <a:rPr lang="en-US" sz="3000" dirty="0" err="1" smtClean="0">
                <a:solidFill>
                  <a:srgbClr val="C00000"/>
                </a:solidFill>
              </a:rPr>
              <a:t>Rp</a:t>
            </a:r>
            <a:r>
              <a:rPr lang="en-US" sz="3000" dirty="0" smtClean="0">
                <a:solidFill>
                  <a:srgbClr val="C00000"/>
                </a:solidFill>
              </a:rPr>
              <a:t>. 2.250.000</a:t>
            </a:r>
            <a:r>
              <a:rPr lang="en-US" dirty="0" smtClean="0">
                <a:solidFill>
                  <a:srgbClr val="C00000"/>
                </a:solidFill>
              </a:rPr>
              <a:t> </a:t>
            </a:r>
          </a:p>
          <a:p>
            <a:pPr lvl="2" eaLnBrk="1" hangingPunct="1">
              <a:buFontTx/>
              <a:buNone/>
            </a:pPr>
            <a:r>
              <a:rPr lang="en-US" dirty="0" smtClean="0">
                <a:solidFill>
                  <a:srgbClr val="C00000"/>
                </a:solidFill>
              </a:rPr>
              <a:t>		</a:t>
            </a:r>
            <a:r>
              <a:rPr lang="en-US" sz="2800" dirty="0" err="1" smtClean="0">
                <a:solidFill>
                  <a:srgbClr val="C00000"/>
                </a:solidFill>
              </a:rPr>
              <a:t>Kas</a:t>
            </a:r>
            <a:r>
              <a:rPr lang="en-US" sz="2800" dirty="0" smtClean="0">
                <a:solidFill>
                  <a:srgbClr val="C00000"/>
                </a:solidFill>
              </a:rPr>
              <a:t>				</a:t>
            </a:r>
            <a:r>
              <a:rPr lang="en-US" sz="2800" dirty="0" err="1" smtClean="0">
                <a:solidFill>
                  <a:srgbClr val="C00000"/>
                </a:solidFill>
              </a:rPr>
              <a:t>Rp</a:t>
            </a:r>
            <a:r>
              <a:rPr lang="en-US" sz="2800" dirty="0" smtClean="0">
                <a:solidFill>
                  <a:srgbClr val="C00000"/>
                </a:solidFill>
              </a:rPr>
              <a:t>. 2.250.000</a:t>
            </a:r>
          </a:p>
          <a:p>
            <a:pPr lvl="2" eaLnBrk="1" hangingPunct="1">
              <a:buFontTx/>
              <a:buNone/>
            </a:pPr>
            <a:r>
              <a:rPr lang="en-US" sz="2800" dirty="0" err="1" smtClean="0">
                <a:solidFill>
                  <a:srgbClr val="C00000"/>
                </a:solidFill>
              </a:rPr>
              <a:t>Harga</a:t>
            </a:r>
            <a:r>
              <a:rPr lang="en-US" sz="2800" dirty="0" smtClean="0">
                <a:solidFill>
                  <a:srgbClr val="C00000"/>
                </a:solidFill>
              </a:rPr>
              <a:t> </a:t>
            </a:r>
            <a:r>
              <a:rPr lang="en-US" sz="2800" dirty="0" err="1" smtClean="0">
                <a:solidFill>
                  <a:srgbClr val="C00000"/>
                </a:solidFill>
              </a:rPr>
              <a:t>perolehan</a:t>
            </a:r>
            <a:r>
              <a:rPr lang="en-US" sz="2800" dirty="0" smtClean="0">
                <a:solidFill>
                  <a:srgbClr val="C00000"/>
                </a:solidFill>
              </a:rPr>
              <a:t> per </a:t>
            </a:r>
            <a:r>
              <a:rPr lang="en-US" sz="2800" dirty="0" err="1" smtClean="0">
                <a:solidFill>
                  <a:srgbClr val="C00000"/>
                </a:solidFill>
              </a:rPr>
              <a:t>lembar</a:t>
            </a:r>
            <a:r>
              <a:rPr lang="en-US" sz="2800" dirty="0" smtClean="0">
                <a:solidFill>
                  <a:srgbClr val="C00000"/>
                </a:solidFill>
              </a:rPr>
              <a:t>:</a:t>
            </a:r>
          </a:p>
          <a:p>
            <a:pPr lvl="2" eaLnBrk="1" hangingPunct="1">
              <a:buFontTx/>
              <a:buNone/>
            </a:pPr>
            <a:r>
              <a:rPr lang="en-US" sz="2800" dirty="0" smtClean="0">
                <a:solidFill>
                  <a:srgbClr val="C00000"/>
                </a:solidFill>
              </a:rPr>
              <a:t>	Rp.2.250.000:200 </a:t>
            </a:r>
            <a:r>
              <a:rPr lang="en-US" sz="2800" dirty="0" err="1" smtClean="0">
                <a:solidFill>
                  <a:srgbClr val="C00000"/>
                </a:solidFill>
              </a:rPr>
              <a:t>lbr</a:t>
            </a:r>
            <a:r>
              <a:rPr lang="en-US" sz="2800" dirty="0" smtClean="0">
                <a:solidFill>
                  <a:srgbClr val="C00000"/>
                </a:solidFill>
              </a:rPr>
              <a:t> = </a:t>
            </a:r>
            <a:r>
              <a:rPr lang="en-US" sz="2800" dirty="0" err="1" smtClean="0">
                <a:solidFill>
                  <a:srgbClr val="C00000"/>
                </a:solidFill>
              </a:rPr>
              <a:t>Rp</a:t>
            </a:r>
            <a:r>
              <a:rPr lang="en-US" sz="2800" dirty="0" smtClean="0">
                <a:solidFill>
                  <a:srgbClr val="C00000"/>
                </a:solidFill>
              </a:rPr>
              <a:t>. 11.250,-</a:t>
            </a:r>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914400" y="228600"/>
            <a:ext cx="7543800" cy="685800"/>
          </a:xfrm>
        </p:spPr>
        <p:txBody>
          <a:bodyPr/>
          <a:lstStyle/>
          <a:p>
            <a:pPr eaLnBrk="1" hangingPunct="1"/>
            <a:r>
              <a:rPr lang="en-US" sz="3800" b="1" smtClean="0"/>
              <a:t>DEVIDEN</a:t>
            </a:r>
          </a:p>
        </p:txBody>
      </p:sp>
      <p:sp>
        <p:nvSpPr>
          <p:cNvPr id="8195" name="Rectangle 3"/>
          <p:cNvSpPr>
            <a:spLocks noGrp="1" noChangeArrowheads="1"/>
          </p:cNvSpPr>
          <p:nvPr>
            <p:ph type="body" idx="1"/>
          </p:nvPr>
        </p:nvSpPr>
        <p:spPr>
          <a:xfrm>
            <a:off x="457200" y="1066800"/>
            <a:ext cx="8229600" cy="5364163"/>
          </a:xfrm>
        </p:spPr>
        <p:txBody>
          <a:bodyPr/>
          <a:lstStyle/>
          <a:p>
            <a:pPr eaLnBrk="1" hangingPunct="1">
              <a:lnSpc>
                <a:spcPct val="80000"/>
              </a:lnSpc>
            </a:pPr>
            <a:r>
              <a:rPr lang="en-US" dirty="0" err="1" smtClean="0">
                <a:solidFill>
                  <a:srgbClr val="C00000"/>
                </a:solidFill>
              </a:rPr>
              <a:t>Bagian</a:t>
            </a:r>
            <a:r>
              <a:rPr lang="en-US" dirty="0" smtClean="0">
                <a:solidFill>
                  <a:srgbClr val="C00000"/>
                </a:solidFill>
              </a:rPr>
              <a:t> </a:t>
            </a:r>
            <a:r>
              <a:rPr lang="en-US" dirty="0" err="1" smtClean="0">
                <a:solidFill>
                  <a:srgbClr val="C00000"/>
                </a:solidFill>
              </a:rPr>
              <a:t>laba</a:t>
            </a:r>
            <a:r>
              <a:rPr lang="en-US" dirty="0" smtClean="0">
                <a:solidFill>
                  <a:srgbClr val="C00000"/>
                </a:solidFill>
              </a:rPr>
              <a:t> </a:t>
            </a:r>
            <a:r>
              <a:rPr lang="en-US" dirty="0" err="1" smtClean="0">
                <a:solidFill>
                  <a:srgbClr val="C00000"/>
                </a:solidFill>
              </a:rPr>
              <a:t>yg</a:t>
            </a:r>
            <a:r>
              <a:rPr lang="en-US" dirty="0" smtClean="0">
                <a:solidFill>
                  <a:srgbClr val="C00000"/>
                </a:solidFill>
              </a:rPr>
              <a:t> </a:t>
            </a:r>
            <a:r>
              <a:rPr lang="en-US" dirty="0" err="1" smtClean="0">
                <a:solidFill>
                  <a:srgbClr val="C00000"/>
                </a:solidFill>
              </a:rPr>
              <a:t>dibagikan</a:t>
            </a:r>
            <a:r>
              <a:rPr lang="en-US" dirty="0" smtClean="0">
                <a:solidFill>
                  <a:srgbClr val="C00000"/>
                </a:solidFill>
              </a:rPr>
              <a:t> </a:t>
            </a:r>
            <a:r>
              <a:rPr lang="en-US" dirty="0" err="1" smtClean="0">
                <a:solidFill>
                  <a:srgbClr val="C00000"/>
                </a:solidFill>
              </a:rPr>
              <a:t>kepada</a:t>
            </a:r>
            <a:r>
              <a:rPr lang="en-US" dirty="0" smtClean="0">
                <a:solidFill>
                  <a:srgbClr val="C00000"/>
                </a:solidFill>
              </a:rPr>
              <a:t> </a:t>
            </a:r>
            <a:r>
              <a:rPr lang="en-US" dirty="0" err="1" smtClean="0">
                <a:solidFill>
                  <a:srgbClr val="C00000"/>
                </a:solidFill>
              </a:rPr>
              <a:t>para</a:t>
            </a:r>
            <a:r>
              <a:rPr lang="en-US" dirty="0" smtClean="0">
                <a:solidFill>
                  <a:srgbClr val="C00000"/>
                </a:solidFill>
              </a:rPr>
              <a:t> investor</a:t>
            </a:r>
          </a:p>
          <a:p>
            <a:pPr eaLnBrk="1" hangingPunct="1">
              <a:lnSpc>
                <a:spcPct val="80000"/>
              </a:lnSpc>
            </a:pPr>
            <a:r>
              <a:rPr lang="en-US" dirty="0" err="1" smtClean="0">
                <a:solidFill>
                  <a:srgbClr val="C00000"/>
                </a:solidFill>
              </a:rPr>
              <a:t>Deviden</a:t>
            </a:r>
            <a:r>
              <a:rPr lang="en-US" dirty="0" smtClean="0">
                <a:solidFill>
                  <a:srgbClr val="C00000"/>
                </a:solidFill>
              </a:rPr>
              <a:t> </a:t>
            </a:r>
            <a:r>
              <a:rPr lang="en-US" dirty="0" err="1" smtClean="0">
                <a:solidFill>
                  <a:srgbClr val="C00000"/>
                </a:solidFill>
              </a:rPr>
              <a:t>kas</a:t>
            </a:r>
            <a:r>
              <a:rPr lang="en-US" dirty="0" smtClean="0">
                <a:solidFill>
                  <a:srgbClr val="C00000"/>
                </a:solidFill>
              </a:rPr>
              <a:t>: </a:t>
            </a:r>
            <a:r>
              <a:rPr lang="en-US" dirty="0" err="1" smtClean="0">
                <a:solidFill>
                  <a:srgbClr val="C00000"/>
                </a:solidFill>
              </a:rPr>
              <a:t>dividen</a:t>
            </a:r>
            <a:r>
              <a:rPr lang="en-US" dirty="0" smtClean="0">
                <a:solidFill>
                  <a:srgbClr val="C00000"/>
                </a:solidFill>
              </a:rPr>
              <a:t> </a:t>
            </a:r>
            <a:r>
              <a:rPr lang="en-US" dirty="0" err="1" smtClean="0">
                <a:solidFill>
                  <a:srgbClr val="C00000"/>
                </a:solidFill>
              </a:rPr>
              <a:t>berupa</a:t>
            </a:r>
            <a:r>
              <a:rPr lang="en-US" dirty="0" smtClean="0">
                <a:solidFill>
                  <a:srgbClr val="C00000"/>
                </a:solidFill>
              </a:rPr>
              <a:t> </a:t>
            </a:r>
            <a:r>
              <a:rPr lang="en-US" dirty="0" err="1" smtClean="0">
                <a:solidFill>
                  <a:srgbClr val="C00000"/>
                </a:solidFill>
              </a:rPr>
              <a:t>uang</a:t>
            </a:r>
            <a:r>
              <a:rPr lang="en-US" dirty="0" smtClean="0">
                <a:solidFill>
                  <a:srgbClr val="C00000"/>
                </a:solidFill>
              </a:rPr>
              <a:t> </a:t>
            </a:r>
            <a:r>
              <a:rPr lang="en-US" dirty="0" err="1" smtClean="0">
                <a:solidFill>
                  <a:srgbClr val="C00000"/>
                </a:solidFill>
              </a:rPr>
              <a:t>tunai</a:t>
            </a:r>
            <a:endParaRPr lang="en-US" dirty="0" smtClean="0">
              <a:solidFill>
                <a:srgbClr val="C00000"/>
              </a:solidFill>
            </a:endParaRPr>
          </a:p>
          <a:p>
            <a:pPr eaLnBrk="1" hangingPunct="1">
              <a:lnSpc>
                <a:spcPct val="80000"/>
              </a:lnSpc>
            </a:pPr>
            <a:r>
              <a:rPr lang="en-US" dirty="0" err="1" smtClean="0">
                <a:solidFill>
                  <a:srgbClr val="C00000"/>
                </a:solidFill>
              </a:rPr>
              <a:t>Perlu</a:t>
            </a:r>
            <a:r>
              <a:rPr lang="en-US" dirty="0" smtClean="0">
                <a:solidFill>
                  <a:srgbClr val="C00000"/>
                </a:solidFill>
              </a:rPr>
              <a:t> </a:t>
            </a:r>
            <a:r>
              <a:rPr lang="en-US" dirty="0" err="1" smtClean="0">
                <a:solidFill>
                  <a:srgbClr val="C00000"/>
                </a:solidFill>
              </a:rPr>
              <a:t>diperhatikan</a:t>
            </a:r>
            <a:r>
              <a:rPr lang="en-US" dirty="0" smtClean="0">
                <a:solidFill>
                  <a:srgbClr val="C00000"/>
                </a:solidFill>
              </a:rPr>
              <a:t> </a:t>
            </a:r>
          </a:p>
          <a:p>
            <a:pPr lvl="1" eaLnBrk="1" hangingPunct="1">
              <a:lnSpc>
                <a:spcPct val="80000"/>
              </a:lnSpc>
            </a:pPr>
            <a:r>
              <a:rPr lang="en-US" dirty="0" err="1" smtClean="0">
                <a:solidFill>
                  <a:srgbClr val="C00000"/>
                </a:solidFill>
              </a:rPr>
              <a:t>Tanggal</a:t>
            </a:r>
            <a:r>
              <a:rPr lang="en-US" dirty="0" smtClean="0">
                <a:solidFill>
                  <a:srgbClr val="C00000"/>
                </a:solidFill>
              </a:rPr>
              <a:t> </a:t>
            </a:r>
            <a:r>
              <a:rPr lang="en-US" dirty="0" err="1" smtClean="0">
                <a:solidFill>
                  <a:srgbClr val="C00000"/>
                </a:solidFill>
              </a:rPr>
              <a:t>pengumuman</a:t>
            </a:r>
            <a:endParaRPr lang="en-US" dirty="0" smtClean="0">
              <a:solidFill>
                <a:srgbClr val="C00000"/>
              </a:solidFill>
            </a:endParaRPr>
          </a:p>
          <a:p>
            <a:pPr lvl="2" eaLnBrk="1" hangingPunct="1">
              <a:lnSpc>
                <a:spcPct val="80000"/>
              </a:lnSpc>
              <a:buFontTx/>
              <a:buNone/>
            </a:pPr>
            <a:r>
              <a:rPr lang="en-US" sz="2800" dirty="0" smtClean="0">
                <a:solidFill>
                  <a:srgbClr val="C00000"/>
                </a:solidFill>
              </a:rPr>
              <a:t>	</a:t>
            </a:r>
            <a:r>
              <a:rPr lang="en-US" sz="2800" dirty="0" err="1" smtClean="0">
                <a:solidFill>
                  <a:srgbClr val="C00000"/>
                </a:solidFill>
              </a:rPr>
              <a:t>Piutang</a:t>
            </a:r>
            <a:r>
              <a:rPr lang="en-US" sz="2800" dirty="0" smtClean="0">
                <a:solidFill>
                  <a:srgbClr val="C00000"/>
                </a:solidFill>
              </a:rPr>
              <a:t>	xx</a:t>
            </a:r>
          </a:p>
          <a:p>
            <a:pPr lvl="3" eaLnBrk="1" hangingPunct="1">
              <a:lnSpc>
                <a:spcPct val="80000"/>
              </a:lnSpc>
              <a:buFontTx/>
              <a:buNone/>
            </a:pPr>
            <a:r>
              <a:rPr lang="en-US" sz="2800" dirty="0" smtClean="0">
                <a:solidFill>
                  <a:srgbClr val="C00000"/>
                </a:solidFill>
              </a:rPr>
              <a:t>	</a:t>
            </a:r>
            <a:r>
              <a:rPr lang="en-US" sz="2800" dirty="0" err="1" smtClean="0">
                <a:solidFill>
                  <a:srgbClr val="C00000"/>
                </a:solidFill>
              </a:rPr>
              <a:t>Pendapatan</a:t>
            </a:r>
            <a:r>
              <a:rPr lang="en-US" sz="2800" dirty="0" smtClean="0">
                <a:solidFill>
                  <a:srgbClr val="C00000"/>
                </a:solidFill>
              </a:rPr>
              <a:t> </a:t>
            </a:r>
            <a:r>
              <a:rPr lang="en-US" sz="2800" dirty="0" err="1" smtClean="0">
                <a:solidFill>
                  <a:srgbClr val="C00000"/>
                </a:solidFill>
              </a:rPr>
              <a:t>dividen</a:t>
            </a:r>
            <a:r>
              <a:rPr lang="en-US" sz="2800" dirty="0" smtClean="0">
                <a:solidFill>
                  <a:srgbClr val="C00000"/>
                </a:solidFill>
              </a:rPr>
              <a:t>	xx</a:t>
            </a:r>
          </a:p>
          <a:p>
            <a:pPr lvl="1" eaLnBrk="1" hangingPunct="1">
              <a:lnSpc>
                <a:spcPct val="80000"/>
              </a:lnSpc>
            </a:pPr>
            <a:r>
              <a:rPr lang="en-US" dirty="0" err="1" smtClean="0">
                <a:solidFill>
                  <a:srgbClr val="C00000"/>
                </a:solidFill>
              </a:rPr>
              <a:t>Tanggal</a:t>
            </a:r>
            <a:r>
              <a:rPr lang="en-US" dirty="0" smtClean="0">
                <a:solidFill>
                  <a:srgbClr val="C00000"/>
                </a:solidFill>
              </a:rPr>
              <a:t> </a:t>
            </a:r>
            <a:r>
              <a:rPr lang="en-US" dirty="0" err="1" smtClean="0">
                <a:solidFill>
                  <a:srgbClr val="C00000"/>
                </a:solidFill>
              </a:rPr>
              <a:t>pencatatan</a:t>
            </a:r>
            <a:r>
              <a:rPr lang="en-US" dirty="0" smtClean="0">
                <a:solidFill>
                  <a:srgbClr val="C00000"/>
                </a:solidFill>
              </a:rPr>
              <a:t>/</a:t>
            </a:r>
            <a:r>
              <a:rPr lang="en-US" dirty="0" err="1" smtClean="0">
                <a:solidFill>
                  <a:srgbClr val="C00000"/>
                </a:solidFill>
              </a:rPr>
              <a:t>pendaftaran</a:t>
            </a:r>
            <a:endParaRPr lang="en-US" dirty="0" smtClean="0">
              <a:solidFill>
                <a:srgbClr val="C00000"/>
              </a:solidFill>
            </a:endParaRPr>
          </a:p>
          <a:p>
            <a:pPr lvl="1" eaLnBrk="1" hangingPunct="1">
              <a:lnSpc>
                <a:spcPct val="80000"/>
              </a:lnSpc>
            </a:pPr>
            <a:r>
              <a:rPr lang="en-US" dirty="0" err="1" smtClean="0">
                <a:solidFill>
                  <a:srgbClr val="C00000"/>
                </a:solidFill>
              </a:rPr>
              <a:t>Tanggal</a:t>
            </a:r>
            <a:r>
              <a:rPr lang="en-US" dirty="0" smtClean="0">
                <a:solidFill>
                  <a:srgbClr val="C00000"/>
                </a:solidFill>
              </a:rPr>
              <a:t> </a:t>
            </a:r>
            <a:r>
              <a:rPr lang="en-US" dirty="0" err="1" smtClean="0">
                <a:solidFill>
                  <a:srgbClr val="C00000"/>
                </a:solidFill>
              </a:rPr>
              <a:t>pembayaran</a:t>
            </a:r>
            <a:endParaRPr lang="en-US" dirty="0" smtClean="0">
              <a:solidFill>
                <a:srgbClr val="C00000"/>
              </a:solidFill>
            </a:endParaRPr>
          </a:p>
          <a:p>
            <a:pPr lvl="2" eaLnBrk="1" hangingPunct="1">
              <a:lnSpc>
                <a:spcPct val="80000"/>
              </a:lnSpc>
              <a:buFontTx/>
              <a:buNone/>
            </a:pPr>
            <a:r>
              <a:rPr lang="en-US" dirty="0" smtClean="0">
                <a:solidFill>
                  <a:srgbClr val="C00000"/>
                </a:solidFill>
              </a:rPr>
              <a:t>	</a:t>
            </a:r>
            <a:r>
              <a:rPr lang="en-US" sz="2800" dirty="0" err="1" smtClean="0">
                <a:solidFill>
                  <a:srgbClr val="C00000"/>
                </a:solidFill>
              </a:rPr>
              <a:t>Kas</a:t>
            </a:r>
            <a:r>
              <a:rPr lang="en-US" sz="2800" dirty="0" smtClean="0">
                <a:solidFill>
                  <a:srgbClr val="C00000"/>
                </a:solidFill>
              </a:rPr>
              <a:t>		xx</a:t>
            </a:r>
          </a:p>
          <a:p>
            <a:pPr lvl="3" eaLnBrk="1" hangingPunct="1">
              <a:lnSpc>
                <a:spcPct val="80000"/>
              </a:lnSpc>
              <a:buFontTx/>
              <a:buNone/>
            </a:pPr>
            <a:r>
              <a:rPr lang="en-US" dirty="0" smtClean="0">
                <a:solidFill>
                  <a:srgbClr val="C00000"/>
                </a:solidFill>
              </a:rPr>
              <a:t>	</a:t>
            </a:r>
            <a:r>
              <a:rPr lang="en-US" sz="2800" dirty="0" err="1" smtClean="0">
                <a:solidFill>
                  <a:srgbClr val="C00000"/>
                </a:solidFill>
              </a:rPr>
              <a:t>Piutang</a:t>
            </a:r>
            <a:r>
              <a:rPr lang="en-US" sz="2800" dirty="0" smtClean="0">
                <a:solidFill>
                  <a:srgbClr val="C00000"/>
                </a:solidFill>
              </a:rPr>
              <a:t>		xx</a:t>
            </a:r>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914400" y="228600"/>
            <a:ext cx="7543800" cy="762000"/>
          </a:xfrm>
        </p:spPr>
        <p:txBody>
          <a:bodyPr/>
          <a:lstStyle/>
          <a:p>
            <a:pPr eaLnBrk="1" hangingPunct="1"/>
            <a:r>
              <a:rPr lang="en-US" smtClean="0"/>
              <a:t>DIVIDEN SAHAM</a:t>
            </a:r>
          </a:p>
        </p:txBody>
      </p:sp>
      <p:sp>
        <p:nvSpPr>
          <p:cNvPr id="9219" name="Rectangle 3"/>
          <p:cNvSpPr>
            <a:spLocks noGrp="1" noChangeArrowheads="1"/>
          </p:cNvSpPr>
          <p:nvPr>
            <p:ph type="body" idx="1"/>
          </p:nvPr>
        </p:nvSpPr>
        <p:spPr>
          <a:xfrm>
            <a:off x="457200" y="1066800"/>
            <a:ext cx="8229600" cy="5059363"/>
          </a:xfrm>
        </p:spPr>
        <p:txBody>
          <a:bodyPr/>
          <a:lstStyle/>
          <a:p>
            <a:pPr eaLnBrk="1" hangingPunct="1"/>
            <a:r>
              <a:rPr lang="en-US" dirty="0" err="1" smtClean="0">
                <a:solidFill>
                  <a:srgbClr val="C00000"/>
                </a:solidFill>
              </a:rPr>
              <a:t>Dividen</a:t>
            </a:r>
            <a:r>
              <a:rPr lang="en-US" dirty="0" smtClean="0">
                <a:solidFill>
                  <a:srgbClr val="C00000"/>
                </a:solidFill>
              </a:rPr>
              <a:t> </a:t>
            </a:r>
            <a:r>
              <a:rPr lang="en-US" dirty="0" err="1" smtClean="0">
                <a:solidFill>
                  <a:srgbClr val="C00000"/>
                </a:solidFill>
              </a:rPr>
              <a:t>berupa</a:t>
            </a:r>
            <a:r>
              <a:rPr lang="en-US" dirty="0" smtClean="0">
                <a:solidFill>
                  <a:srgbClr val="C00000"/>
                </a:solidFill>
              </a:rPr>
              <a:t> </a:t>
            </a:r>
            <a:r>
              <a:rPr lang="en-US" dirty="0" err="1" smtClean="0">
                <a:solidFill>
                  <a:srgbClr val="C00000"/>
                </a:solidFill>
              </a:rPr>
              <a:t>saham</a:t>
            </a:r>
            <a:r>
              <a:rPr lang="en-US" dirty="0" smtClean="0">
                <a:solidFill>
                  <a:srgbClr val="C00000"/>
                </a:solidFill>
              </a:rPr>
              <a:t> </a:t>
            </a:r>
            <a:r>
              <a:rPr lang="en-US" dirty="0" err="1" smtClean="0">
                <a:solidFill>
                  <a:srgbClr val="C00000"/>
                </a:solidFill>
              </a:rPr>
              <a:t>sejenis</a:t>
            </a:r>
            <a:r>
              <a:rPr lang="en-US" dirty="0" smtClean="0">
                <a:solidFill>
                  <a:srgbClr val="C00000"/>
                </a:solidFill>
              </a:rPr>
              <a:t> </a:t>
            </a:r>
            <a:r>
              <a:rPr lang="en-US" dirty="0" err="1" smtClean="0">
                <a:solidFill>
                  <a:srgbClr val="C00000"/>
                </a:solidFill>
              </a:rPr>
              <a:t>dgn</a:t>
            </a:r>
            <a:r>
              <a:rPr lang="en-US" dirty="0" smtClean="0">
                <a:solidFill>
                  <a:srgbClr val="C00000"/>
                </a:solidFill>
              </a:rPr>
              <a:t> </a:t>
            </a:r>
            <a:r>
              <a:rPr lang="en-US" dirty="0" err="1" smtClean="0">
                <a:solidFill>
                  <a:srgbClr val="C00000"/>
                </a:solidFill>
              </a:rPr>
              <a:t>saham</a:t>
            </a:r>
            <a:r>
              <a:rPr lang="en-US" dirty="0" smtClean="0">
                <a:solidFill>
                  <a:srgbClr val="C00000"/>
                </a:solidFill>
              </a:rPr>
              <a:t> </a:t>
            </a:r>
            <a:r>
              <a:rPr lang="en-US" dirty="0" err="1" smtClean="0">
                <a:solidFill>
                  <a:srgbClr val="C00000"/>
                </a:solidFill>
              </a:rPr>
              <a:t>yg</a:t>
            </a:r>
            <a:r>
              <a:rPr lang="en-US" dirty="0" smtClean="0">
                <a:solidFill>
                  <a:srgbClr val="C00000"/>
                </a:solidFill>
              </a:rPr>
              <a:t> </a:t>
            </a:r>
            <a:r>
              <a:rPr lang="en-US" dirty="0" err="1" smtClean="0">
                <a:solidFill>
                  <a:srgbClr val="C00000"/>
                </a:solidFill>
              </a:rPr>
              <a:t>beredar</a:t>
            </a:r>
            <a:r>
              <a:rPr lang="en-US" dirty="0" smtClean="0">
                <a:solidFill>
                  <a:srgbClr val="C00000"/>
                </a:solidFill>
              </a:rPr>
              <a:t> </a:t>
            </a:r>
            <a:r>
              <a:rPr lang="en-US" dirty="0" err="1" smtClean="0">
                <a:solidFill>
                  <a:srgbClr val="C00000"/>
                </a:solidFill>
              </a:rPr>
              <a:t>dan</a:t>
            </a:r>
            <a:r>
              <a:rPr lang="en-US" dirty="0" smtClean="0">
                <a:solidFill>
                  <a:srgbClr val="C00000"/>
                </a:solidFill>
              </a:rPr>
              <a:t> </a:t>
            </a:r>
            <a:r>
              <a:rPr lang="en-US" dirty="0" err="1" smtClean="0">
                <a:solidFill>
                  <a:srgbClr val="C00000"/>
                </a:solidFill>
              </a:rPr>
              <a:t>tidak</a:t>
            </a:r>
            <a:r>
              <a:rPr lang="en-US" dirty="0" smtClean="0">
                <a:solidFill>
                  <a:srgbClr val="C00000"/>
                </a:solidFill>
              </a:rPr>
              <a:t> </a:t>
            </a:r>
            <a:r>
              <a:rPr lang="en-US" dirty="0" err="1" smtClean="0">
                <a:solidFill>
                  <a:srgbClr val="C00000"/>
                </a:solidFill>
              </a:rPr>
              <a:t>dapat</a:t>
            </a:r>
            <a:r>
              <a:rPr lang="en-US" dirty="0" smtClean="0">
                <a:solidFill>
                  <a:srgbClr val="C00000"/>
                </a:solidFill>
              </a:rPr>
              <a:t> </a:t>
            </a:r>
            <a:r>
              <a:rPr lang="en-US" dirty="0" err="1" smtClean="0">
                <a:solidFill>
                  <a:srgbClr val="C00000"/>
                </a:solidFill>
              </a:rPr>
              <a:t>diakui</a:t>
            </a:r>
            <a:r>
              <a:rPr lang="en-US" dirty="0" smtClean="0">
                <a:solidFill>
                  <a:srgbClr val="C00000"/>
                </a:solidFill>
              </a:rPr>
              <a:t> </a:t>
            </a:r>
            <a:r>
              <a:rPr lang="en-US" dirty="0" err="1" smtClean="0">
                <a:solidFill>
                  <a:srgbClr val="C00000"/>
                </a:solidFill>
              </a:rPr>
              <a:t>sebagai</a:t>
            </a:r>
            <a:r>
              <a:rPr lang="en-US" dirty="0" smtClean="0">
                <a:solidFill>
                  <a:srgbClr val="C00000"/>
                </a:solidFill>
              </a:rPr>
              <a:t> </a:t>
            </a:r>
            <a:r>
              <a:rPr lang="en-US" dirty="0" err="1" smtClean="0">
                <a:solidFill>
                  <a:srgbClr val="C00000"/>
                </a:solidFill>
              </a:rPr>
              <a:t>pendapatan</a:t>
            </a:r>
            <a:endParaRPr lang="en-US" dirty="0" smtClean="0">
              <a:solidFill>
                <a:srgbClr val="C00000"/>
              </a:solidFill>
            </a:endParaRPr>
          </a:p>
          <a:p>
            <a:pPr eaLnBrk="1" hangingPunct="1"/>
            <a:r>
              <a:rPr lang="en-US" dirty="0" err="1" smtClean="0">
                <a:solidFill>
                  <a:srgbClr val="C00000"/>
                </a:solidFill>
              </a:rPr>
              <a:t>Jumlah</a:t>
            </a:r>
            <a:r>
              <a:rPr lang="en-US" dirty="0" smtClean="0">
                <a:solidFill>
                  <a:srgbClr val="C00000"/>
                </a:solidFill>
              </a:rPr>
              <a:t> </a:t>
            </a:r>
            <a:r>
              <a:rPr lang="en-US" dirty="0" err="1" smtClean="0">
                <a:solidFill>
                  <a:srgbClr val="C00000"/>
                </a:solidFill>
              </a:rPr>
              <a:t>lembar</a:t>
            </a:r>
            <a:r>
              <a:rPr lang="en-US" dirty="0" smtClean="0">
                <a:solidFill>
                  <a:srgbClr val="C00000"/>
                </a:solidFill>
              </a:rPr>
              <a:t> </a:t>
            </a:r>
            <a:r>
              <a:rPr lang="en-US" dirty="0" err="1" smtClean="0">
                <a:solidFill>
                  <a:srgbClr val="C00000"/>
                </a:solidFill>
              </a:rPr>
              <a:t>saham</a:t>
            </a:r>
            <a:r>
              <a:rPr lang="en-US" dirty="0" smtClean="0">
                <a:solidFill>
                  <a:srgbClr val="C00000"/>
                </a:solidFill>
              </a:rPr>
              <a:t> investor </a:t>
            </a:r>
            <a:r>
              <a:rPr lang="en-US" dirty="0" err="1" smtClean="0">
                <a:solidFill>
                  <a:srgbClr val="C00000"/>
                </a:solidFill>
              </a:rPr>
              <a:t>bertambah</a:t>
            </a:r>
            <a:r>
              <a:rPr lang="en-US" dirty="0" smtClean="0">
                <a:solidFill>
                  <a:srgbClr val="C00000"/>
                </a:solidFill>
              </a:rPr>
              <a:t> </a:t>
            </a:r>
            <a:r>
              <a:rPr lang="en-US" dirty="0" err="1" smtClean="0">
                <a:solidFill>
                  <a:srgbClr val="C00000"/>
                </a:solidFill>
              </a:rPr>
              <a:t>tetapi</a:t>
            </a:r>
            <a:r>
              <a:rPr lang="en-US" dirty="0" smtClean="0">
                <a:solidFill>
                  <a:srgbClr val="C00000"/>
                </a:solidFill>
              </a:rPr>
              <a:t> total </a:t>
            </a:r>
            <a:r>
              <a:rPr lang="en-US" dirty="0" err="1" smtClean="0">
                <a:solidFill>
                  <a:srgbClr val="C00000"/>
                </a:solidFill>
              </a:rPr>
              <a:t>harga</a:t>
            </a:r>
            <a:r>
              <a:rPr lang="en-US" dirty="0" smtClean="0">
                <a:solidFill>
                  <a:srgbClr val="C00000"/>
                </a:solidFill>
              </a:rPr>
              <a:t> </a:t>
            </a:r>
            <a:r>
              <a:rPr lang="en-US" dirty="0" err="1" smtClean="0">
                <a:solidFill>
                  <a:srgbClr val="C00000"/>
                </a:solidFill>
              </a:rPr>
              <a:t>perolehan</a:t>
            </a:r>
            <a:r>
              <a:rPr lang="en-US" dirty="0" smtClean="0">
                <a:solidFill>
                  <a:srgbClr val="C00000"/>
                </a:solidFill>
              </a:rPr>
              <a:t> </a:t>
            </a:r>
            <a:r>
              <a:rPr lang="en-US" dirty="0" err="1" smtClean="0">
                <a:solidFill>
                  <a:srgbClr val="C00000"/>
                </a:solidFill>
              </a:rPr>
              <a:t>tetap</a:t>
            </a:r>
            <a:r>
              <a:rPr lang="en-US" dirty="0" smtClean="0">
                <a:solidFill>
                  <a:srgbClr val="C00000"/>
                </a:solidFill>
              </a:rPr>
              <a:t>, </a:t>
            </a:r>
            <a:r>
              <a:rPr lang="en-US" dirty="0" err="1" smtClean="0">
                <a:solidFill>
                  <a:srgbClr val="C00000"/>
                </a:solidFill>
              </a:rPr>
              <a:t>HPo</a:t>
            </a:r>
            <a:r>
              <a:rPr lang="en-US" dirty="0" smtClean="0">
                <a:solidFill>
                  <a:srgbClr val="C00000"/>
                </a:solidFill>
              </a:rPr>
              <a:t> per </a:t>
            </a:r>
            <a:r>
              <a:rPr lang="en-US" dirty="0" err="1" smtClean="0">
                <a:solidFill>
                  <a:srgbClr val="C00000"/>
                </a:solidFill>
              </a:rPr>
              <a:t>lembar</a:t>
            </a:r>
            <a:r>
              <a:rPr lang="en-US" dirty="0" smtClean="0">
                <a:solidFill>
                  <a:srgbClr val="C00000"/>
                </a:solidFill>
              </a:rPr>
              <a:t> </a:t>
            </a:r>
            <a:r>
              <a:rPr lang="en-US" dirty="0" err="1" smtClean="0">
                <a:solidFill>
                  <a:srgbClr val="C00000"/>
                </a:solidFill>
              </a:rPr>
              <a:t>berubah</a:t>
            </a:r>
            <a:endParaRPr lang="en-US" dirty="0" smtClean="0">
              <a:solidFill>
                <a:srgbClr val="C00000"/>
              </a:solidFill>
            </a:endParaRPr>
          </a:p>
          <a:p>
            <a:pPr eaLnBrk="1" hangingPunct="1"/>
            <a:r>
              <a:rPr lang="en-US" dirty="0" err="1" smtClean="0">
                <a:solidFill>
                  <a:srgbClr val="C00000"/>
                </a:solidFill>
              </a:rPr>
              <a:t>Tidak</a:t>
            </a:r>
            <a:r>
              <a:rPr lang="en-US" dirty="0" smtClean="0">
                <a:solidFill>
                  <a:srgbClr val="C00000"/>
                </a:solidFill>
              </a:rPr>
              <a:t> </a:t>
            </a:r>
            <a:r>
              <a:rPr lang="en-US" dirty="0" err="1" smtClean="0">
                <a:solidFill>
                  <a:srgbClr val="C00000"/>
                </a:solidFill>
              </a:rPr>
              <a:t>ada</a:t>
            </a:r>
            <a:r>
              <a:rPr lang="en-US" dirty="0" smtClean="0">
                <a:solidFill>
                  <a:srgbClr val="C00000"/>
                </a:solidFill>
              </a:rPr>
              <a:t> </a:t>
            </a:r>
            <a:r>
              <a:rPr lang="en-US" dirty="0" err="1" smtClean="0">
                <a:solidFill>
                  <a:srgbClr val="C00000"/>
                </a:solidFill>
              </a:rPr>
              <a:t>jurnal</a:t>
            </a:r>
            <a:r>
              <a:rPr lang="en-US" dirty="0" smtClean="0">
                <a:solidFill>
                  <a:srgbClr val="C00000"/>
                </a:solidFill>
              </a:rPr>
              <a:t> </a:t>
            </a:r>
            <a:r>
              <a:rPr lang="en-US" dirty="0" err="1" smtClean="0">
                <a:solidFill>
                  <a:srgbClr val="C00000"/>
                </a:solidFill>
              </a:rPr>
              <a:t>hanya</a:t>
            </a:r>
            <a:r>
              <a:rPr lang="en-US" dirty="0" smtClean="0">
                <a:solidFill>
                  <a:srgbClr val="C00000"/>
                </a:solidFill>
              </a:rPr>
              <a:t> </a:t>
            </a:r>
            <a:r>
              <a:rPr lang="en-US" dirty="0" err="1" smtClean="0">
                <a:solidFill>
                  <a:srgbClr val="C00000"/>
                </a:solidFill>
              </a:rPr>
              <a:t>dicatat</a:t>
            </a:r>
            <a:r>
              <a:rPr lang="en-US" dirty="0" smtClean="0">
                <a:solidFill>
                  <a:srgbClr val="C00000"/>
                </a:solidFill>
              </a:rPr>
              <a:t> </a:t>
            </a:r>
            <a:r>
              <a:rPr lang="en-US" dirty="0" err="1" smtClean="0">
                <a:solidFill>
                  <a:srgbClr val="C00000"/>
                </a:solidFill>
              </a:rPr>
              <a:t>dalam</a:t>
            </a:r>
            <a:r>
              <a:rPr lang="en-US" dirty="0" smtClean="0">
                <a:solidFill>
                  <a:srgbClr val="C00000"/>
                </a:solidFill>
              </a:rPr>
              <a:t> Memorandum </a:t>
            </a:r>
            <a:r>
              <a:rPr lang="en-US" dirty="0" err="1" smtClean="0">
                <a:solidFill>
                  <a:srgbClr val="C00000"/>
                </a:solidFill>
              </a:rPr>
              <a:t>karena</a:t>
            </a:r>
            <a:r>
              <a:rPr lang="en-US" dirty="0" smtClean="0">
                <a:solidFill>
                  <a:srgbClr val="C00000"/>
                </a:solidFill>
              </a:rPr>
              <a:t> </a:t>
            </a:r>
            <a:r>
              <a:rPr lang="en-US" dirty="0" err="1" smtClean="0">
                <a:solidFill>
                  <a:srgbClr val="C00000"/>
                </a:solidFill>
              </a:rPr>
              <a:t>tidak</a:t>
            </a:r>
            <a:r>
              <a:rPr lang="en-US" dirty="0" smtClean="0">
                <a:solidFill>
                  <a:srgbClr val="C00000"/>
                </a:solidFill>
              </a:rPr>
              <a:t> </a:t>
            </a:r>
            <a:r>
              <a:rPr lang="en-US" dirty="0" err="1" smtClean="0">
                <a:solidFill>
                  <a:srgbClr val="C00000"/>
                </a:solidFill>
              </a:rPr>
              <a:t>ada</a:t>
            </a:r>
            <a:r>
              <a:rPr lang="en-US" dirty="0" smtClean="0">
                <a:solidFill>
                  <a:srgbClr val="C00000"/>
                </a:solidFill>
              </a:rPr>
              <a:t> </a:t>
            </a:r>
            <a:r>
              <a:rPr lang="en-US" dirty="0" err="1" smtClean="0">
                <a:solidFill>
                  <a:srgbClr val="C00000"/>
                </a:solidFill>
              </a:rPr>
              <a:t>pengorbanan</a:t>
            </a:r>
            <a:r>
              <a:rPr lang="en-US" dirty="0" smtClean="0">
                <a:solidFill>
                  <a:srgbClr val="C00000"/>
                </a:solidFill>
              </a:rPr>
              <a:t> </a:t>
            </a:r>
            <a:r>
              <a:rPr lang="en-US" dirty="0" err="1" smtClean="0">
                <a:solidFill>
                  <a:srgbClr val="C00000"/>
                </a:solidFill>
              </a:rPr>
              <a:t>ekonomis</a:t>
            </a:r>
            <a:endParaRPr lang="en-US" dirty="0" smtClean="0">
              <a:solidFill>
                <a:srgbClr val="C00000"/>
              </a:solidFill>
            </a:endParaRPr>
          </a:p>
          <a:p>
            <a:pPr eaLnBrk="1" hangingPunct="1">
              <a:buFontTx/>
              <a:buNone/>
            </a:pPr>
            <a:endParaRPr lang="en-US" dirty="0" smtClean="0"/>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3"/>
          <p:cNvSpPr>
            <a:spLocks noGrp="1" noChangeArrowheads="1"/>
          </p:cNvSpPr>
          <p:nvPr>
            <p:ph type="body" idx="1"/>
          </p:nvPr>
        </p:nvSpPr>
        <p:spPr>
          <a:xfrm>
            <a:off x="533400" y="457200"/>
            <a:ext cx="8382000" cy="5486400"/>
          </a:xfrm>
        </p:spPr>
        <p:txBody>
          <a:bodyPr/>
          <a:lstStyle/>
          <a:p>
            <a:pPr eaLnBrk="1" hangingPunct="1"/>
            <a:r>
              <a:rPr lang="en-US" sz="3400" dirty="0" err="1" smtClean="0">
                <a:solidFill>
                  <a:srgbClr val="002060"/>
                </a:solidFill>
              </a:rPr>
              <a:t>Misal</a:t>
            </a:r>
            <a:r>
              <a:rPr lang="en-US" sz="3400" dirty="0" smtClean="0">
                <a:solidFill>
                  <a:srgbClr val="002060"/>
                </a:solidFill>
              </a:rPr>
              <a:t>:</a:t>
            </a:r>
          </a:p>
          <a:p>
            <a:pPr lvl="1" eaLnBrk="1" hangingPunct="1">
              <a:buFontTx/>
              <a:buNone/>
            </a:pPr>
            <a:r>
              <a:rPr lang="en-US" sz="3000" dirty="0" smtClean="0">
                <a:solidFill>
                  <a:srgbClr val="002060"/>
                </a:solidFill>
              </a:rPr>
              <a:t>PT OMBO </a:t>
            </a:r>
            <a:r>
              <a:rPr lang="en-US" sz="3000" dirty="0" err="1" smtClean="0">
                <a:solidFill>
                  <a:srgbClr val="002060"/>
                </a:solidFill>
              </a:rPr>
              <a:t>akan</a:t>
            </a:r>
            <a:r>
              <a:rPr lang="en-US" sz="3000" dirty="0" smtClean="0">
                <a:solidFill>
                  <a:srgbClr val="002060"/>
                </a:solidFill>
              </a:rPr>
              <a:t> </a:t>
            </a:r>
            <a:r>
              <a:rPr lang="en-US" sz="3000" dirty="0" err="1" smtClean="0">
                <a:solidFill>
                  <a:srgbClr val="002060"/>
                </a:solidFill>
              </a:rPr>
              <a:t>membagikan</a:t>
            </a:r>
            <a:r>
              <a:rPr lang="en-US" sz="3000" dirty="0" smtClean="0">
                <a:solidFill>
                  <a:srgbClr val="002060"/>
                </a:solidFill>
              </a:rPr>
              <a:t> </a:t>
            </a:r>
            <a:r>
              <a:rPr lang="en-US" sz="3000" dirty="0" err="1" smtClean="0">
                <a:solidFill>
                  <a:srgbClr val="002060"/>
                </a:solidFill>
              </a:rPr>
              <a:t>saham</a:t>
            </a:r>
            <a:r>
              <a:rPr lang="en-US" sz="3000" dirty="0" smtClean="0">
                <a:solidFill>
                  <a:srgbClr val="002060"/>
                </a:solidFill>
              </a:rPr>
              <a:t> </a:t>
            </a:r>
            <a:r>
              <a:rPr lang="en-US" sz="3000" dirty="0" err="1" smtClean="0">
                <a:solidFill>
                  <a:srgbClr val="002060"/>
                </a:solidFill>
              </a:rPr>
              <a:t>kepada</a:t>
            </a:r>
            <a:r>
              <a:rPr lang="en-US" sz="3000" dirty="0" smtClean="0">
                <a:solidFill>
                  <a:srgbClr val="002060"/>
                </a:solidFill>
              </a:rPr>
              <a:t> </a:t>
            </a:r>
            <a:r>
              <a:rPr lang="en-US" sz="3000" dirty="0" err="1" smtClean="0">
                <a:solidFill>
                  <a:srgbClr val="002060"/>
                </a:solidFill>
              </a:rPr>
              <a:t>pemegang</a:t>
            </a:r>
            <a:r>
              <a:rPr lang="en-US" sz="3000" dirty="0" smtClean="0">
                <a:solidFill>
                  <a:srgbClr val="002060"/>
                </a:solidFill>
              </a:rPr>
              <a:t> </a:t>
            </a:r>
            <a:r>
              <a:rPr lang="en-US" sz="3000" dirty="0" err="1" smtClean="0">
                <a:solidFill>
                  <a:srgbClr val="002060"/>
                </a:solidFill>
              </a:rPr>
              <a:t>saham</a:t>
            </a:r>
            <a:r>
              <a:rPr lang="en-US" sz="3000" dirty="0" smtClean="0">
                <a:solidFill>
                  <a:srgbClr val="002060"/>
                </a:solidFill>
              </a:rPr>
              <a:t> lama </a:t>
            </a:r>
            <a:r>
              <a:rPr lang="en-US" sz="3000" dirty="0" err="1" smtClean="0">
                <a:solidFill>
                  <a:srgbClr val="002060"/>
                </a:solidFill>
              </a:rPr>
              <a:t>dgn</a:t>
            </a:r>
            <a:r>
              <a:rPr lang="en-US" sz="3000" dirty="0" smtClean="0">
                <a:solidFill>
                  <a:srgbClr val="002060"/>
                </a:solidFill>
              </a:rPr>
              <a:t> </a:t>
            </a:r>
            <a:r>
              <a:rPr lang="en-US" sz="3000" dirty="0" err="1" smtClean="0">
                <a:solidFill>
                  <a:srgbClr val="002060"/>
                </a:solidFill>
              </a:rPr>
              <a:t>ketentuan</a:t>
            </a:r>
            <a:r>
              <a:rPr lang="en-US" sz="3000" dirty="0" smtClean="0">
                <a:solidFill>
                  <a:srgbClr val="002060"/>
                </a:solidFill>
              </a:rPr>
              <a:t> 2 </a:t>
            </a:r>
            <a:r>
              <a:rPr lang="en-US" sz="3000" dirty="0" err="1" smtClean="0">
                <a:solidFill>
                  <a:srgbClr val="002060"/>
                </a:solidFill>
              </a:rPr>
              <a:t>lbr</a:t>
            </a:r>
            <a:r>
              <a:rPr lang="en-US" sz="3000" dirty="0" smtClean="0">
                <a:solidFill>
                  <a:srgbClr val="002060"/>
                </a:solidFill>
              </a:rPr>
              <a:t> </a:t>
            </a:r>
            <a:r>
              <a:rPr lang="en-US" sz="3000" dirty="0" err="1" smtClean="0">
                <a:solidFill>
                  <a:srgbClr val="002060"/>
                </a:solidFill>
              </a:rPr>
              <a:t>saham</a:t>
            </a:r>
            <a:r>
              <a:rPr lang="en-US" sz="3000" dirty="0" smtClean="0">
                <a:solidFill>
                  <a:srgbClr val="002060"/>
                </a:solidFill>
              </a:rPr>
              <a:t> lama </a:t>
            </a:r>
            <a:r>
              <a:rPr lang="en-US" sz="3000" dirty="0" err="1" smtClean="0">
                <a:solidFill>
                  <a:srgbClr val="002060"/>
                </a:solidFill>
              </a:rPr>
              <a:t>memperoleh</a:t>
            </a:r>
            <a:r>
              <a:rPr lang="en-US" sz="3000" dirty="0" smtClean="0">
                <a:solidFill>
                  <a:srgbClr val="002060"/>
                </a:solidFill>
              </a:rPr>
              <a:t> </a:t>
            </a:r>
            <a:r>
              <a:rPr lang="en-US" sz="3000" dirty="0" err="1" smtClean="0">
                <a:solidFill>
                  <a:srgbClr val="002060"/>
                </a:solidFill>
              </a:rPr>
              <a:t>satu</a:t>
            </a:r>
            <a:r>
              <a:rPr lang="en-US" sz="3000" dirty="0" smtClean="0">
                <a:solidFill>
                  <a:srgbClr val="002060"/>
                </a:solidFill>
              </a:rPr>
              <a:t> </a:t>
            </a:r>
            <a:r>
              <a:rPr lang="en-US" sz="3000" dirty="0" err="1" smtClean="0">
                <a:solidFill>
                  <a:srgbClr val="002060"/>
                </a:solidFill>
              </a:rPr>
              <a:t>lbr</a:t>
            </a:r>
            <a:r>
              <a:rPr lang="en-US" sz="3000" dirty="0" smtClean="0">
                <a:solidFill>
                  <a:srgbClr val="002060"/>
                </a:solidFill>
              </a:rPr>
              <a:t> </a:t>
            </a:r>
            <a:r>
              <a:rPr lang="en-US" sz="3000" dirty="0" err="1" smtClean="0">
                <a:solidFill>
                  <a:srgbClr val="002060"/>
                </a:solidFill>
              </a:rPr>
              <a:t>saham</a:t>
            </a:r>
            <a:r>
              <a:rPr lang="en-US" sz="3000" dirty="0" smtClean="0">
                <a:solidFill>
                  <a:srgbClr val="002060"/>
                </a:solidFill>
              </a:rPr>
              <a:t> </a:t>
            </a:r>
            <a:r>
              <a:rPr lang="en-US" sz="3000" dirty="0" err="1" smtClean="0">
                <a:solidFill>
                  <a:srgbClr val="002060"/>
                </a:solidFill>
              </a:rPr>
              <a:t>baru</a:t>
            </a:r>
            <a:endParaRPr lang="en-US" sz="3000" dirty="0" smtClean="0">
              <a:solidFill>
                <a:srgbClr val="002060"/>
              </a:solidFill>
            </a:endParaRPr>
          </a:p>
          <a:p>
            <a:pPr lvl="1" eaLnBrk="1" hangingPunct="1">
              <a:buFontTx/>
              <a:buNone/>
            </a:pPr>
            <a:r>
              <a:rPr lang="en-US" sz="3000" dirty="0" err="1" smtClean="0">
                <a:solidFill>
                  <a:srgbClr val="002060"/>
                </a:solidFill>
              </a:rPr>
              <a:t>Maka</a:t>
            </a:r>
            <a:r>
              <a:rPr lang="en-US" sz="3000" dirty="0" smtClean="0">
                <a:solidFill>
                  <a:srgbClr val="002060"/>
                </a:solidFill>
              </a:rPr>
              <a:t>:</a:t>
            </a:r>
          </a:p>
          <a:p>
            <a:pPr lvl="1" eaLnBrk="1" hangingPunct="1">
              <a:buFontTx/>
              <a:buNone/>
            </a:pPr>
            <a:r>
              <a:rPr lang="en-US" sz="3000" dirty="0" smtClean="0">
                <a:solidFill>
                  <a:srgbClr val="002060"/>
                </a:solidFill>
              </a:rPr>
              <a:t>PT PADMA </a:t>
            </a:r>
            <a:r>
              <a:rPr lang="en-US" sz="3000" dirty="0" err="1" smtClean="0">
                <a:solidFill>
                  <a:srgbClr val="002060"/>
                </a:solidFill>
              </a:rPr>
              <a:t>akan</a:t>
            </a:r>
            <a:r>
              <a:rPr lang="en-US" sz="3000" dirty="0" smtClean="0">
                <a:solidFill>
                  <a:srgbClr val="002060"/>
                </a:solidFill>
              </a:rPr>
              <a:t> </a:t>
            </a:r>
            <a:r>
              <a:rPr lang="en-US" sz="3000" dirty="0" err="1" smtClean="0">
                <a:solidFill>
                  <a:srgbClr val="002060"/>
                </a:solidFill>
              </a:rPr>
              <a:t>memperoleh</a:t>
            </a:r>
            <a:r>
              <a:rPr lang="en-US" sz="3000" dirty="0" smtClean="0">
                <a:solidFill>
                  <a:srgbClr val="002060"/>
                </a:solidFill>
              </a:rPr>
              <a:t> 200 </a:t>
            </a:r>
            <a:r>
              <a:rPr lang="en-US" sz="3000" dirty="0" err="1" smtClean="0">
                <a:solidFill>
                  <a:srgbClr val="002060"/>
                </a:solidFill>
              </a:rPr>
              <a:t>lbr</a:t>
            </a:r>
            <a:r>
              <a:rPr lang="en-US" sz="3000" dirty="0" smtClean="0">
                <a:solidFill>
                  <a:srgbClr val="002060"/>
                </a:solidFill>
              </a:rPr>
              <a:t> + 100 </a:t>
            </a:r>
            <a:r>
              <a:rPr lang="en-US" sz="3000" dirty="0" err="1" smtClean="0">
                <a:solidFill>
                  <a:srgbClr val="002060"/>
                </a:solidFill>
              </a:rPr>
              <a:t>lbr</a:t>
            </a:r>
            <a:r>
              <a:rPr lang="en-US" sz="3000" dirty="0" smtClean="0">
                <a:solidFill>
                  <a:srgbClr val="002060"/>
                </a:solidFill>
              </a:rPr>
              <a:t> </a:t>
            </a:r>
            <a:r>
              <a:rPr lang="en-US" sz="3000" dirty="0" err="1" smtClean="0">
                <a:solidFill>
                  <a:srgbClr val="002060"/>
                </a:solidFill>
              </a:rPr>
              <a:t>shm</a:t>
            </a:r>
            <a:r>
              <a:rPr lang="en-US" sz="3000" dirty="0" smtClean="0">
                <a:solidFill>
                  <a:srgbClr val="002060"/>
                </a:solidFill>
              </a:rPr>
              <a:t> = 300 </a:t>
            </a:r>
            <a:r>
              <a:rPr lang="en-US" sz="3000" dirty="0" err="1" smtClean="0">
                <a:solidFill>
                  <a:srgbClr val="002060"/>
                </a:solidFill>
              </a:rPr>
              <a:t>lbr</a:t>
            </a:r>
            <a:r>
              <a:rPr lang="en-US" sz="3000" dirty="0" smtClean="0">
                <a:solidFill>
                  <a:srgbClr val="002060"/>
                </a:solidFill>
              </a:rPr>
              <a:t> </a:t>
            </a:r>
            <a:r>
              <a:rPr lang="en-US" sz="3000" dirty="0" err="1" smtClean="0">
                <a:solidFill>
                  <a:srgbClr val="002060"/>
                </a:solidFill>
              </a:rPr>
              <a:t>saham</a:t>
            </a:r>
            <a:r>
              <a:rPr lang="en-US" sz="3000" dirty="0" smtClean="0">
                <a:solidFill>
                  <a:srgbClr val="002060"/>
                </a:solidFill>
              </a:rPr>
              <a:t> </a:t>
            </a:r>
            <a:r>
              <a:rPr lang="en-US" sz="3000" dirty="0" err="1" smtClean="0">
                <a:solidFill>
                  <a:srgbClr val="002060"/>
                </a:solidFill>
              </a:rPr>
              <a:t>dgn</a:t>
            </a:r>
            <a:r>
              <a:rPr lang="en-US" sz="3000" dirty="0" smtClean="0">
                <a:solidFill>
                  <a:srgbClr val="002060"/>
                </a:solidFill>
              </a:rPr>
              <a:t> </a:t>
            </a:r>
            <a:r>
              <a:rPr lang="en-US" sz="3000" dirty="0" err="1" smtClean="0">
                <a:solidFill>
                  <a:srgbClr val="002060"/>
                </a:solidFill>
              </a:rPr>
              <a:t>HPo</a:t>
            </a:r>
            <a:r>
              <a:rPr lang="en-US" sz="3000" dirty="0" smtClean="0">
                <a:solidFill>
                  <a:srgbClr val="002060"/>
                </a:solidFill>
              </a:rPr>
              <a:t> </a:t>
            </a:r>
            <a:r>
              <a:rPr lang="en-US" sz="3000" dirty="0" err="1" smtClean="0">
                <a:solidFill>
                  <a:srgbClr val="002060"/>
                </a:solidFill>
              </a:rPr>
              <a:t>Rp</a:t>
            </a:r>
            <a:r>
              <a:rPr lang="en-US" sz="3000" dirty="0" smtClean="0">
                <a:solidFill>
                  <a:srgbClr val="002060"/>
                </a:solidFill>
              </a:rPr>
              <a:t>. 2.250.000</a:t>
            </a:r>
          </a:p>
          <a:p>
            <a:pPr lvl="1" eaLnBrk="1" hangingPunct="1">
              <a:buFontTx/>
              <a:buNone/>
            </a:pPr>
            <a:r>
              <a:rPr lang="en-US" sz="3000" dirty="0" err="1" smtClean="0">
                <a:solidFill>
                  <a:srgbClr val="002060"/>
                </a:solidFill>
              </a:rPr>
              <a:t>HPo</a:t>
            </a:r>
            <a:r>
              <a:rPr lang="en-US" sz="3000" dirty="0" smtClean="0">
                <a:solidFill>
                  <a:srgbClr val="002060"/>
                </a:solidFill>
              </a:rPr>
              <a:t> per </a:t>
            </a:r>
            <a:r>
              <a:rPr lang="en-US" sz="3000" dirty="0" err="1" smtClean="0">
                <a:solidFill>
                  <a:srgbClr val="002060"/>
                </a:solidFill>
              </a:rPr>
              <a:t>lbr</a:t>
            </a:r>
            <a:r>
              <a:rPr lang="en-US" sz="3000" dirty="0" smtClean="0">
                <a:solidFill>
                  <a:srgbClr val="002060"/>
                </a:solidFill>
              </a:rPr>
              <a:t> </a:t>
            </a:r>
            <a:r>
              <a:rPr lang="en-US" sz="3000" dirty="0" err="1" smtClean="0">
                <a:solidFill>
                  <a:srgbClr val="002060"/>
                </a:solidFill>
              </a:rPr>
              <a:t>saham</a:t>
            </a:r>
            <a:r>
              <a:rPr lang="en-US" sz="3000" dirty="0" smtClean="0">
                <a:solidFill>
                  <a:srgbClr val="002060"/>
                </a:solidFill>
              </a:rPr>
              <a:t> ?</a:t>
            </a:r>
          </a:p>
        </p:txBody>
      </p:sp>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457200" y="274638"/>
            <a:ext cx="8229600" cy="511175"/>
          </a:xfrm>
        </p:spPr>
        <p:txBody>
          <a:bodyPr/>
          <a:lstStyle/>
          <a:p>
            <a:pPr eaLnBrk="1" hangingPunct="1"/>
            <a:r>
              <a:rPr lang="id-ID" sz="2400" smtClean="0"/>
              <a:t>TRANSAKSI SELAMA PEMILIKAN SAHAM</a:t>
            </a:r>
          </a:p>
        </p:txBody>
      </p:sp>
      <p:sp>
        <p:nvSpPr>
          <p:cNvPr id="3" name="Content Placeholder 2"/>
          <p:cNvSpPr>
            <a:spLocks noGrp="1"/>
          </p:cNvSpPr>
          <p:nvPr>
            <p:ph idx="1"/>
          </p:nvPr>
        </p:nvSpPr>
        <p:spPr>
          <a:xfrm>
            <a:off x="457200" y="1071563"/>
            <a:ext cx="8229600" cy="5429250"/>
          </a:xfrm>
        </p:spPr>
        <p:txBody>
          <a:bodyPr rtlCol="0">
            <a:normAutofit lnSpcReduction="10000"/>
          </a:bodyPr>
          <a:lstStyle/>
          <a:p>
            <a:pPr marL="457200" indent="-457200" eaLnBrk="1" fontAlgn="auto" hangingPunct="1">
              <a:spcAft>
                <a:spcPts val="0"/>
              </a:spcAft>
              <a:buFont typeface="Arial" pitchFamily="34" charset="0"/>
              <a:buNone/>
              <a:defRPr/>
            </a:pPr>
            <a:r>
              <a:rPr lang="id-ID" sz="2400" dirty="0" smtClean="0"/>
              <a:t>1. PENERIMAAN DEVIDEN</a:t>
            </a:r>
          </a:p>
          <a:p>
            <a:pPr marL="457200" indent="-457200" eaLnBrk="1" fontAlgn="auto" hangingPunct="1">
              <a:spcAft>
                <a:spcPts val="0"/>
              </a:spcAft>
              <a:buFont typeface="Arial" pitchFamily="34" charset="0"/>
              <a:buNone/>
              <a:defRPr/>
            </a:pPr>
            <a:r>
              <a:rPr lang="id-ID" sz="2400" dirty="0" smtClean="0"/>
              <a:t>	A. DEVIDEN KAS</a:t>
            </a:r>
          </a:p>
          <a:p>
            <a:pPr eaLnBrk="1" fontAlgn="auto" hangingPunct="1">
              <a:spcAft>
                <a:spcPts val="0"/>
              </a:spcAft>
              <a:buFont typeface="Arial" pitchFamily="34" charset="0"/>
              <a:buChar char="•"/>
              <a:defRPr/>
            </a:pPr>
            <a:r>
              <a:rPr lang="id-ID" sz="2400" dirty="0" smtClean="0"/>
              <a:t>Contoh ;</a:t>
            </a:r>
          </a:p>
          <a:p>
            <a:pPr eaLnBrk="1" fontAlgn="auto" hangingPunct="1">
              <a:spcAft>
                <a:spcPts val="0"/>
              </a:spcAft>
              <a:buFont typeface="Arial" pitchFamily="34" charset="0"/>
              <a:buNone/>
              <a:defRPr/>
            </a:pPr>
            <a:r>
              <a:rPr lang="id-ID" sz="2400" dirty="0" smtClean="0"/>
              <a:t>	Dalam bulan Desember 2008 perusahaan mendapatkan devideb kas sebesar Rp. 1.500.000 dari investasi sahamnya.</a:t>
            </a:r>
          </a:p>
          <a:p>
            <a:pPr eaLnBrk="1" fontAlgn="auto" hangingPunct="1">
              <a:spcAft>
                <a:spcPts val="0"/>
              </a:spcAft>
              <a:buFont typeface="Arial" pitchFamily="34" charset="0"/>
              <a:buChar char="•"/>
              <a:defRPr/>
            </a:pPr>
            <a:r>
              <a:rPr lang="id-ID" sz="2400" dirty="0" smtClean="0"/>
              <a:t>Jurnal :</a:t>
            </a:r>
          </a:p>
          <a:p>
            <a:pPr eaLnBrk="1" fontAlgn="auto" hangingPunct="1">
              <a:spcAft>
                <a:spcPts val="0"/>
              </a:spcAft>
              <a:buFont typeface="Arial" pitchFamily="34" charset="0"/>
              <a:buNone/>
              <a:defRPr/>
            </a:pPr>
            <a:r>
              <a:rPr lang="id-ID" sz="2400" dirty="0" smtClean="0"/>
              <a:t>	Kas				Rp. 1.500.000</a:t>
            </a:r>
          </a:p>
          <a:p>
            <a:pPr eaLnBrk="1" fontAlgn="auto" hangingPunct="1">
              <a:spcAft>
                <a:spcPts val="0"/>
              </a:spcAft>
              <a:buFont typeface="Arial" pitchFamily="34" charset="0"/>
              <a:buNone/>
              <a:defRPr/>
            </a:pPr>
            <a:r>
              <a:rPr lang="id-ID" sz="2400" dirty="0" smtClean="0"/>
              <a:t>		Pendapatan deviden		Rp 1.500.000</a:t>
            </a:r>
          </a:p>
          <a:p>
            <a:pPr eaLnBrk="1" fontAlgn="auto" hangingPunct="1">
              <a:spcAft>
                <a:spcPts val="0"/>
              </a:spcAft>
              <a:buFont typeface="Arial" pitchFamily="34" charset="0"/>
              <a:buNone/>
              <a:defRPr/>
            </a:pPr>
            <a:r>
              <a:rPr lang="id-ID" sz="2400" dirty="0" smtClean="0"/>
              <a:t>	B. DEVIDEN DLM BENTUK AKTIVA SELAIN KAS</a:t>
            </a:r>
          </a:p>
          <a:p>
            <a:pPr eaLnBrk="1" fontAlgn="auto" hangingPunct="1">
              <a:spcAft>
                <a:spcPts val="0"/>
              </a:spcAft>
              <a:buFont typeface="Arial" pitchFamily="34" charset="0"/>
              <a:buChar char="•"/>
              <a:defRPr/>
            </a:pPr>
            <a:r>
              <a:rPr lang="id-ID" sz="2400" dirty="0" smtClean="0"/>
              <a:t>Contoh :</a:t>
            </a:r>
          </a:p>
          <a:p>
            <a:pPr eaLnBrk="1" fontAlgn="auto" hangingPunct="1">
              <a:spcAft>
                <a:spcPts val="0"/>
              </a:spcAft>
              <a:buFont typeface="Arial" pitchFamily="34" charset="0"/>
              <a:buChar char="•"/>
              <a:defRPr/>
            </a:pPr>
            <a:r>
              <a:rPr lang="id-ID" sz="2400" dirty="0" smtClean="0"/>
              <a:t>PT. Maju menerima pembagian deviden dari PT Abadi sebanyak 100 lembar saham PT. Sinar. Pada saat pembagian deviden tersebut harga pasar saham PT. Sinar sebesar Rp. 15.000/lembar</a:t>
            </a:r>
          </a:p>
          <a:p>
            <a:pPr eaLnBrk="1" fontAlgn="auto" hangingPunct="1">
              <a:spcAft>
                <a:spcPts val="0"/>
              </a:spcAft>
              <a:buFont typeface="Arial" pitchFamily="34" charset="0"/>
              <a:buChar char="•"/>
              <a:defRPr/>
            </a:pPr>
            <a:endParaRPr lang="id-ID" sz="2400" dirty="0"/>
          </a:p>
        </p:txBody>
      </p:sp>
      <p:pic>
        <p:nvPicPr>
          <p:cNvPr id="10244" name="Picture 2" descr="C:\Program Files\Microsoft Office\MEDIA\CAGCAT10\j0285750.wmf"/>
          <p:cNvPicPr>
            <a:picLocks noChangeAspect="1" noChangeArrowheads="1"/>
          </p:cNvPicPr>
          <p:nvPr/>
        </p:nvPicPr>
        <p:blipFill>
          <a:blip r:embed="rId2" cstate="print"/>
          <a:srcRect/>
          <a:stretch>
            <a:fillRect/>
          </a:stretch>
        </p:blipFill>
        <p:spPr bwMode="auto">
          <a:xfrm>
            <a:off x="6286500" y="785813"/>
            <a:ext cx="2214563" cy="14065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algn="just" eaLnBrk="1" fontAlgn="auto" hangingPunct="1">
              <a:spcAft>
                <a:spcPts val="0"/>
              </a:spcAft>
              <a:defRPr/>
            </a:pPr>
            <a:r>
              <a:rPr lang="id-ID" sz="2400" dirty="0" smtClean="0"/>
              <a:t>Investasi dalam saham ( PT. Sinar)	Rp.1.500.000</a:t>
            </a:r>
            <a:br>
              <a:rPr lang="id-ID" sz="2400" dirty="0" smtClean="0"/>
            </a:br>
            <a:r>
              <a:rPr lang="id-ID" sz="2400" dirty="0"/>
              <a:t>	</a:t>
            </a:r>
            <a:r>
              <a:rPr lang="id-ID" sz="2400" dirty="0" smtClean="0"/>
              <a:t>		Pendapatan Deviden		Rp. 1.500.000</a:t>
            </a:r>
            <a:endParaRPr lang="id-ID" sz="2400" dirty="0"/>
          </a:p>
        </p:txBody>
      </p:sp>
      <p:sp>
        <p:nvSpPr>
          <p:cNvPr id="3" name="Content Placeholder 2"/>
          <p:cNvSpPr>
            <a:spLocks noGrp="1"/>
          </p:cNvSpPr>
          <p:nvPr>
            <p:ph idx="1"/>
          </p:nvPr>
        </p:nvSpPr>
        <p:spPr>
          <a:xfrm>
            <a:off x="457200" y="1600200"/>
            <a:ext cx="8229600" cy="4900613"/>
          </a:xfrm>
        </p:spPr>
        <p:txBody>
          <a:bodyPr rtlCol="0">
            <a:normAutofit lnSpcReduction="10000"/>
          </a:bodyPr>
          <a:lstStyle/>
          <a:p>
            <a:pPr eaLnBrk="1" fontAlgn="auto" hangingPunct="1">
              <a:spcAft>
                <a:spcPts val="0"/>
              </a:spcAft>
              <a:buFont typeface="Arial" pitchFamily="34" charset="0"/>
              <a:buNone/>
              <a:defRPr/>
            </a:pPr>
            <a:r>
              <a:rPr lang="id-ID" sz="2400" dirty="0" smtClean="0"/>
              <a:t>C. DEVIDEN LIKWIDASI : </a:t>
            </a:r>
          </a:p>
          <a:p>
            <a:pPr eaLnBrk="1" fontAlgn="auto" hangingPunct="1">
              <a:spcAft>
                <a:spcPts val="0"/>
              </a:spcAft>
              <a:buFont typeface="Arial" pitchFamily="34" charset="0"/>
              <a:buNone/>
              <a:defRPr/>
            </a:pPr>
            <a:r>
              <a:rPr lang="id-ID" sz="2400" dirty="0"/>
              <a:t>	</a:t>
            </a:r>
            <a:r>
              <a:rPr lang="id-ID" sz="2400" dirty="0" smtClean="0"/>
              <a:t>sebagian dari deviden yang dibayarkan merupakan pengembalian modal, ini berarti penerimaan pendapatan deviden dan penerimaan kembali investasinya</a:t>
            </a:r>
          </a:p>
          <a:p>
            <a:pPr eaLnBrk="1" fontAlgn="auto" hangingPunct="1">
              <a:spcAft>
                <a:spcPts val="0"/>
              </a:spcAft>
              <a:buFont typeface="Arial" pitchFamily="34" charset="0"/>
              <a:buChar char="•"/>
              <a:defRPr/>
            </a:pPr>
            <a:r>
              <a:rPr lang="id-ID" sz="2400" dirty="0" smtClean="0"/>
              <a:t>Contoh ;</a:t>
            </a:r>
          </a:p>
          <a:p>
            <a:pPr eaLnBrk="1" fontAlgn="auto" hangingPunct="1">
              <a:spcAft>
                <a:spcPts val="0"/>
              </a:spcAft>
              <a:buFont typeface="Arial" pitchFamily="34" charset="0"/>
              <a:buNone/>
              <a:defRPr/>
            </a:pPr>
            <a:r>
              <a:rPr lang="id-ID" sz="2400" dirty="0" smtClean="0"/>
              <a:t>	PT. Sejahtera menerima deviden sebesar Rp. 1000.000 dimana 30% merupakan pembagian laba dan 70 % pengembalian investasi saham.</a:t>
            </a:r>
          </a:p>
          <a:p>
            <a:pPr eaLnBrk="1" fontAlgn="auto" hangingPunct="1">
              <a:spcAft>
                <a:spcPts val="0"/>
              </a:spcAft>
              <a:buFont typeface="Arial" pitchFamily="34" charset="0"/>
              <a:buChar char="•"/>
              <a:defRPr/>
            </a:pPr>
            <a:r>
              <a:rPr lang="id-ID" sz="2400" dirty="0" smtClean="0"/>
              <a:t>Jurnal : </a:t>
            </a:r>
          </a:p>
          <a:p>
            <a:pPr eaLnBrk="1" fontAlgn="auto" hangingPunct="1">
              <a:spcAft>
                <a:spcPts val="0"/>
              </a:spcAft>
              <a:buFont typeface="Arial" pitchFamily="34" charset="0"/>
              <a:buNone/>
              <a:defRPr/>
            </a:pPr>
            <a:r>
              <a:rPr lang="id-ID" sz="2400" dirty="0" smtClean="0"/>
              <a:t>	Kas				Rp.1.000.000</a:t>
            </a:r>
          </a:p>
          <a:p>
            <a:pPr eaLnBrk="1" fontAlgn="auto" hangingPunct="1">
              <a:spcAft>
                <a:spcPts val="0"/>
              </a:spcAft>
              <a:buFont typeface="Arial" pitchFamily="34" charset="0"/>
              <a:buNone/>
              <a:defRPr/>
            </a:pPr>
            <a:r>
              <a:rPr lang="id-ID" sz="2400" dirty="0" smtClean="0"/>
              <a:t>		Pendapatan Deviden			Rp. 300.000</a:t>
            </a:r>
          </a:p>
          <a:p>
            <a:pPr eaLnBrk="1" fontAlgn="auto" hangingPunct="1">
              <a:spcAft>
                <a:spcPts val="0"/>
              </a:spcAft>
              <a:buFont typeface="Arial" pitchFamily="34" charset="0"/>
              <a:buNone/>
              <a:defRPr/>
            </a:pPr>
            <a:r>
              <a:rPr lang="id-ID" sz="2400" dirty="0" smtClean="0"/>
              <a:t>		Invesatasi dalam saham		Rp. 700.000</a:t>
            </a:r>
            <a:endParaRPr lang="id-ID" sz="2400" dirty="0"/>
          </a:p>
        </p:txBody>
      </p:sp>
      <p:pic>
        <p:nvPicPr>
          <p:cNvPr id="11268" name="Picture 2" descr="C:\Program Files\Microsoft Office\MEDIA\CAGCAT10\j0305257.wmf"/>
          <p:cNvPicPr>
            <a:picLocks noChangeAspect="1" noChangeArrowheads="1"/>
          </p:cNvPicPr>
          <p:nvPr/>
        </p:nvPicPr>
        <p:blipFill>
          <a:blip r:embed="rId2" cstate="print"/>
          <a:srcRect/>
          <a:stretch>
            <a:fillRect/>
          </a:stretch>
        </p:blipFill>
        <p:spPr bwMode="auto">
          <a:xfrm>
            <a:off x="7786688" y="4286250"/>
            <a:ext cx="1138237" cy="1828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457200" y="274638"/>
            <a:ext cx="8229600" cy="511175"/>
          </a:xfrm>
        </p:spPr>
        <p:txBody>
          <a:bodyPr/>
          <a:lstStyle/>
          <a:p>
            <a:pPr algn="just" eaLnBrk="1" hangingPunct="1"/>
            <a:r>
              <a:rPr lang="id-ID" sz="2400" smtClean="0"/>
              <a:t>D. DEVIDEN SAHAM</a:t>
            </a:r>
          </a:p>
        </p:txBody>
      </p:sp>
      <p:sp>
        <p:nvSpPr>
          <p:cNvPr id="12291" name="Content Placeholder 2"/>
          <p:cNvSpPr>
            <a:spLocks noGrp="1"/>
          </p:cNvSpPr>
          <p:nvPr>
            <p:ph idx="1"/>
          </p:nvPr>
        </p:nvSpPr>
        <p:spPr>
          <a:xfrm>
            <a:off x="457200" y="1000125"/>
            <a:ext cx="8229600" cy="5126038"/>
          </a:xfrm>
        </p:spPr>
        <p:txBody>
          <a:bodyPr/>
          <a:lstStyle/>
          <a:p>
            <a:pPr eaLnBrk="1" hangingPunct="1"/>
            <a:r>
              <a:rPr lang="id-ID" sz="2400" smtClean="0"/>
              <a:t>Penerimaan deviden saham berarti penambahan jumlah lembar saham tetapi tidak mengakibatkan tambahan besarnya investasi.</a:t>
            </a:r>
          </a:p>
          <a:p>
            <a:pPr eaLnBrk="1" hangingPunct="1"/>
            <a:r>
              <a:rPr lang="id-ID" sz="2400" smtClean="0"/>
              <a:t>Jadi dalam penerimaan deviden saham, jumlah investasinya sama dengan harga perolehan semula, sedangkan jumlah lembaran saham lebih banyak, sehingg Hrga perolehan per lembar saham lebih rendah daripada sebelim adanya deviden saham.</a:t>
            </a:r>
          </a:p>
          <a:p>
            <a:pPr eaLnBrk="1" hangingPunct="1"/>
            <a:r>
              <a:rPr lang="id-ID" sz="2400" smtClean="0"/>
              <a:t>Dalam penerimaan deviden saham ini tidak diperlikan jurnal cukup dengan catatan memo saja.</a:t>
            </a:r>
          </a:p>
          <a:p>
            <a:pPr eaLnBrk="1" hangingPunct="1"/>
            <a:r>
              <a:rPr lang="id-ID" sz="2400" smtClean="0"/>
              <a:t>Apabila sesudah penerimaan deviden saham ini, sahamnya dijual, maka penjualan saham tersebut akan dibebani dengan harga perolehan saham baru</a:t>
            </a:r>
          </a:p>
        </p:txBody>
      </p:sp>
      <p:pic>
        <p:nvPicPr>
          <p:cNvPr id="12292" name="Picture 4" descr="C:\Program Files\Microsoft Office\MEDIA\CAGCAT10\j0251301.wmf"/>
          <p:cNvPicPr>
            <a:picLocks noChangeAspect="1" noChangeArrowheads="1"/>
          </p:cNvPicPr>
          <p:nvPr/>
        </p:nvPicPr>
        <p:blipFill>
          <a:blip r:embed="rId2" cstate="print"/>
          <a:srcRect/>
          <a:stretch>
            <a:fillRect/>
          </a:stretch>
        </p:blipFill>
        <p:spPr bwMode="auto">
          <a:xfrm>
            <a:off x="7715250" y="1143000"/>
            <a:ext cx="1428750" cy="11271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914400" y="381000"/>
            <a:ext cx="7543800" cy="914400"/>
          </a:xfrm>
        </p:spPr>
        <p:txBody>
          <a:bodyPr>
            <a:noAutofit/>
          </a:bodyPr>
          <a:lstStyle/>
          <a:p>
            <a:pPr algn="just"/>
            <a:r>
              <a:rPr lang="id-ID" sz="2000" dirty="0" smtClean="0"/>
              <a:t>2. PEMECAHAN  SAHAM (STOCK SPLIT UP)</a:t>
            </a:r>
            <a:br>
              <a:rPr lang="id-ID" sz="2000" dirty="0" smtClean="0"/>
            </a:br>
            <a:r>
              <a:rPr lang="id-ID" sz="2000" dirty="0" smtClean="0"/>
              <a:t>	Perlakuan sama dengan dengan penerimaan deviden saham</a:t>
            </a:r>
            <a:br>
              <a:rPr lang="id-ID" sz="2000" dirty="0" smtClean="0"/>
            </a:br>
            <a:endParaRPr lang="en-US" sz="2000" dirty="0" smtClean="0"/>
          </a:p>
        </p:txBody>
      </p:sp>
      <p:sp>
        <p:nvSpPr>
          <p:cNvPr id="11267" name="Rectangle 3"/>
          <p:cNvSpPr>
            <a:spLocks noGrp="1" noChangeArrowheads="1"/>
          </p:cNvSpPr>
          <p:nvPr>
            <p:ph type="body" idx="1"/>
          </p:nvPr>
        </p:nvSpPr>
        <p:spPr>
          <a:xfrm>
            <a:off x="838200" y="1143000"/>
            <a:ext cx="7924800" cy="4724400"/>
          </a:xfrm>
        </p:spPr>
        <p:txBody>
          <a:bodyPr>
            <a:normAutofit lnSpcReduction="10000"/>
          </a:bodyPr>
          <a:lstStyle/>
          <a:p>
            <a:pPr algn="just" eaLnBrk="1" hangingPunct="1"/>
            <a:r>
              <a:rPr lang="en-US" dirty="0" err="1" smtClean="0">
                <a:solidFill>
                  <a:srgbClr val="002060"/>
                </a:solidFill>
              </a:rPr>
              <a:t>Pemecahan</a:t>
            </a:r>
            <a:r>
              <a:rPr lang="en-US" dirty="0" smtClean="0">
                <a:solidFill>
                  <a:srgbClr val="002060"/>
                </a:solidFill>
              </a:rPr>
              <a:t> </a:t>
            </a:r>
            <a:r>
              <a:rPr lang="en-US" dirty="0" err="1" smtClean="0">
                <a:solidFill>
                  <a:srgbClr val="002060"/>
                </a:solidFill>
              </a:rPr>
              <a:t>nilai</a:t>
            </a:r>
            <a:r>
              <a:rPr lang="en-US" dirty="0" smtClean="0">
                <a:solidFill>
                  <a:srgbClr val="002060"/>
                </a:solidFill>
              </a:rPr>
              <a:t> nominal per </a:t>
            </a:r>
            <a:r>
              <a:rPr lang="en-US" dirty="0" err="1" smtClean="0">
                <a:solidFill>
                  <a:srgbClr val="002060"/>
                </a:solidFill>
              </a:rPr>
              <a:t>lbr</a:t>
            </a:r>
            <a:r>
              <a:rPr lang="en-US" dirty="0" smtClean="0">
                <a:solidFill>
                  <a:srgbClr val="002060"/>
                </a:solidFill>
              </a:rPr>
              <a:t> </a:t>
            </a:r>
            <a:r>
              <a:rPr lang="en-US" dirty="0" err="1" smtClean="0">
                <a:solidFill>
                  <a:srgbClr val="002060"/>
                </a:solidFill>
              </a:rPr>
              <a:t>yg</a:t>
            </a:r>
            <a:r>
              <a:rPr lang="en-US" dirty="0" smtClean="0">
                <a:solidFill>
                  <a:srgbClr val="002060"/>
                </a:solidFill>
              </a:rPr>
              <a:t> </a:t>
            </a:r>
            <a:r>
              <a:rPr lang="en-US" dirty="0" err="1" smtClean="0">
                <a:solidFill>
                  <a:srgbClr val="002060"/>
                </a:solidFill>
              </a:rPr>
              <a:t>dilakukan</a:t>
            </a:r>
            <a:r>
              <a:rPr lang="en-US" dirty="0" smtClean="0">
                <a:solidFill>
                  <a:srgbClr val="002060"/>
                </a:solidFill>
              </a:rPr>
              <a:t> </a:t>
            </a:r>
            <a:r>
              <a:rPr lang="en-US" dirty="0" err="1" smtClean="0">
                <a:solidFill>
                  <a:srgbClr val="002060"/>
                </a:solidFill>
              </a:rPr>
              <a:t>oleh</a:t>
            </a:r>
            <a:r>
              <a:rPr lang="en-US" dirty="0" smtClean="0">
                <a:solidFill>
                  <a:srgbClr val="002060"/>
                </a:solidFill>
              </a:rPr>
              <a:t> </a:t>
            </a:r>
            <a:r>
              <a:rPr lang="en-US" dirty="0" err="1" smtClean="0">
                <a:solidFill>
                  <a:srgbClr val="002060"/>
                </a:solidFill>
              </a:rPr>
              <a:t>emiten</a:t>
            </a:r>
            <a:endParaRPr lang="en-US" dirty="0" smtClean="0">
              <a:solidFill>
                <a:srgbClr val="002060"/>
              </a:solidFill>
            </a:endParaRPr>
          </a:p>
          <a:p>
            <a:pPr algn="just" eaLnBrk="1" hangingPunct="1">
              <a:lnSpc>
                <a:spcPct val="80000"/>
              </a:lnSpc>
            </a:pPr>
            <a:r>
              <a:rPr lang="en-US" dirty="0" err="1" smtClean="0">
                <a:solidFill>
                  <a:srgbClr val="002060"/>
                </a:solidFill>
              </a:rPr>
              <a:t>Tujuan</a:t>
            </a:r>
            <a:r>
              <a:rPr lang="en-US" dirty="0" smtClean="0">
                <a:solidFill>
                  <a:srgbClr val="002060"/>
                </a:solidFill>
              </a:rPr>
              <a:t>:</a:t>
            </a:r>
          </a:p>
          <a:p>
            <a:pPr lvl="1" algn="just" eaLnBrk="1" hangingPunct="1">
              <a:lnSpc>
                <a:spcPct val="80000"/>
              </a:lnSpc>
            </a:pPr>
            <a:r>
              <a:rPr lang="en-US" dirty="0" err="1" smtClean="0">
                <a:solidFill>
                  <a:srgbClr val="002060"/>
                </a:solidFill>
              </a:rPr>
              <a:t>Harga</a:t>
            </a:r>
            <a:r>
              <a:rPr lang="en-US" dirty="0" smtClean="0">
                <a:solidFill>
                  <a:srgbClr val="002060"/>
                </a:solidFill>
              </a:rPr>
              <a:t> </a:t>
            </a:r>
            <a:r>
              <a:rPr lang="en-US" dirty="0" err="1" smtClean="0">
                <a:solidFill>
                  <a:srgbClr val="002060"/>
                </a:solidFill>
              </a:rPr>
              <a:t>lebih</a:t>
            </a:r>
            <a:r>
              <a:rPr lang="en-US" dirty="0" smtClean="0">
                <a:solidFill>
                  <a:srgbClr val="002060"/>
                </a:solidFill>
              </a:rPr>
              <a:t> </a:t>
            </a:r>
            <a:r>
              <a:rPr lang="en-US" dirty="0" err="1" smtClean="0">
                <a:solidFill>
                  <a:srgbClr val="002060"/>
                </a:solidFill>
              </a:rPr>
              <a:t>terjangkau</a:t>
            </a:r>
            <a:endParaRPr lang="en-US" dirty="0" smtClean="0">
              <a:solidFill>
                <a:srgbClr val="002060"/>
              </a:solidFill>
            </a:endParaRPr>
          </a:p>
          <a:p>
            <a:pPr lvl="1" algn="just" eaLnBrk="1" hangingPunct="1">
              <a:lnSpc>
                <a:spcPct val="80000"/>
              </a:lnSpc>
            </a:pPr>
            <a:r>
              <a:rPr lang="en-US" dirty="0" err="1" smtClean="0">
                <a:solidFill>
                  <a:srgbClr val="002060"/>
                </a:solidFill>
              </a:rPr>
              <a:t>Jumlah</a:t>
            </a:r>
            <a:r>
              <a:rPr lang="en-US" dirty="0" smtClean="0">
                <a:solidFill>
                  <a:srgbClr val="002060"/>
                </a:solidFill>
              </a:rPr>
              <a:t> </a:t>
            </a:r>
            <a:r>
              <a:rPr lang="en-US" dirty="0" err="1" smtClean="0">
                <a:solidFill>
                  <a:srgbClr val="002060"/>
                </a:solidFill>
              </a:rPr>
              <a:t>lbr</a:t>
            </a:r>
            <a:r>
              <a:rPr lang="en-US" dirty="0" smtClean="0">
                <a:solidFill>
                  <a:srgbClr val="002060"/>
                </a:solidFill>
              </a:rPr>
              <a:t> </a:t>
            </a:r>
            <a:r>
              <a:rPr lang="en-US" dirty="0" err="1" smtClean="0">
                <a:solidFill>
                  <a:srgbClr val="002060"/>
                </a:solidFill>
              </a:rPr>
              <a:t>saham</a:t>
            </a:r>
            <a:r>
              <a:rPr lang="en-US" dirty="0" smtClean="0">
                <a:solidFill>
                  <a:srgbClr val="002060"/>
                </a:solidFill>
              </a:rPr>
              <a:t> </a:t>
            </a:r>
            <a:r>
              <a:rPr lang="en-US" dirty="0" err="1" smtClean="0">
                <a:solidFill>
                  <a:srgbClr val="002060"/>
                </a:solidFill>
              </a:rPr>
              <a:t>lebih</a:t>
            </a:r>
            <a:r>
              <a:rPr lang="en-US" dirty="0" smtClean="0">
                <a:solidFill>
                  <a:srgbClr val="002060"/>
                </a:solidFill>
              </a:rPr>
              <a:t> </a:t>
            </a:r>
            <a:r>
              <a:rPr lang="en-US" dirty="0" err="1" smtClean="0">
                <a:solidFill>
                  <a:srgbClr val="002060"/>
                </a:solidFill>
              </a:rPr>
              <a:t>banyak</a:t>
            </a:r>
            <a:endParaRPr lang="en-US" dirty="0" smtClean="0">
              <a:solidFill>
                <a:srgbClr val="002060"/>
              </a:solidFill>
            </a:endParaRPr>
          </a:p>
          <a:p>
            <a:pPr algn="just" eaLnBrk="1" hangingPunct="1"/>
            <a:r>
              <a:rPr lang="en-US" dirty="0" smtClean="0">
                <a:solidFill>
                  <a:srgbClr val="002060"/>
                </a:solidFill>
              </a:rPr>
              <a:t>Total </a:t>
            </a:r>
            <a:r>
              <a:rPr lang="en-US" dirty="0" err="1" smtClean="0">
                <a:solidFill>
                  <a:srgbClr val="002060"/>
                </a:solidFill>
              </a:rPr>
              <a:t>harga</a:t>
            </a:r>
            <a:r>
              <a:rPr lang="en-US" dirty="0" smtClean="0">
                <a:solidFill>
                  <a:srgbClr val="002060"/>
                </a:solidFill>
              </a:rPr>
              <a:t> </a:t>
            </a:r>
            <a:r>
              <a:rPr lang="en-US" dirty="0" err="1" smtClean="0">
                <a:solidFill>
                  <a:srgbClr val="002060"/>
                </a:solidFill>
              </a:rPr>
              <a:t>perolehan</a:t>
            </a:r>
            <a:r>
              <a:rPr lang="en-US" dirty="0" smtClean="0">
                <a:solidFill>
                  <a:srgbClr val="002060"/>
                </a:solidFill>
              </a:rPr>
              <a:t> </a:t>
            </a:r>
            <a:r>
              <a:rPr lang="en-US" dirty="0" err="1" smtClean="0">
                <a:solidFill>
                  <a:srgbClr val="002060"/>
                </a:solidFill>
              </a:rPr>
              <a:t>tidak</a:t>
            </a:r>
            <a:r>
              <a:rPr lang="en-US" dirty="0" smtClean="0">
                <a:solidFill>
                  <a:srgbClr val="002060"/>
                </a:solidFill>
              </a:rPr>
              <a:t> </a:t>
            </a:r>
            <a:r>
              <a:rPr lang="en-US" dirty="0" err="1" smtClean="0">
                <a:solidFill>
                  <a:srgbClr val="002060"/>
                </a:solidFill>
              </a:rPr>
              <a:t>berubah</a:t>
            </a:r>
            <a:r>
              <a:rPr lang="en-US" dirty="0" smtClean="0">
                <a:solidFill>
                  <a:srgbClr val="002060"/>
                </a:solidFill>
              </a:rPr>
              <a:t> </a:t>
            </a:r>
            <a:r>
              <a:rPr lang="en-US" dirty="0" err="1" smtClean="0">
                <a:solidFill>
                  <a:srgbClr val="002060"/>
                </a:solidFill>
              </a:rPr>
              <a:t>tetapi</a:t>
            </a:r>
            <a:r>
              <a:rPr lang="en-US" dirty="0" smtClean="0">
                <a:solidFill>
                  <a:srgbClr val="002060"/>
                </a:solidFill>
              </a:rPr>
              <a:t> </a:t>
            </a:r>
            <a:r>
              <a:rPr lang="en-US" dirty="0" err="1" smtClean="0">
                <a:solidFill>
                  <a:srgbClr val="002060"/>
                </a:solidFill>
              </a:rPr>
              <a:t>HPo</a:t>
            </a:r>
            <a:r>
              <a:rPr lang="en-US" dirty="0" smtClean="0">
                <a:solidFill>
                  <a:srgbClr val="002060"/>
                </a:solidFill>
              </a:rPr>
              <a:t> per </a:t>
            </a:r>
            <a:r>
              <a:rPr lang="en-US" dirty="0" err="1" smtClean="0">
                <a:solidFill>
                  <a:srgbClr val="002060"/>
                </a:solidFill>
              </a:rPr>
              <a:t>lbr</a:t>
            </a:r>
            <a:r>
              <a:rPr lang="en-US" dirty="0" smtClean="0">
                <a:solidFill>
                  <a:srgbClr val="002060"/>
                </a:solidFill>
              </a:rPr>
              <a:t> </a:t>
            </a:r>
            <a:r>
              <a:rPr lang="en-US" dirty="0" err="1" smtClean="0">
                <a:solidFill>
                  <a:srgbClr val="002060"/>
                </a:solidFill>
              </a:rPr>
              <a:t>menjadi</a:t>
            </a:r>
            <a:r>
              <a:rPr lang="en-US" dirty="0" smtClean="0">
                <a:solidFill>
                  <a:srgbClr val="002060"/>
                </a:solidFill>
              </a:rPr>
              <a:t> </a:t>
            </a:r>
            <a:r>
              <a:rPr lang="en-US" dirty="0" err="1" smtClean="0">
                <a:solidFill>
                  <a:srgbClr val="002060"/>
                </a:solidFill>
              </a:rPr>
              <a:t>lebih</a:t>
            </a:r>
            <a:r>
              <a:rPr lang="en-US" dirty="0" smtClean="0">
                <a:solidFill>
                  <a:srgbClr val="002060"/>
                </a:solidFill>
              </a:rPr>
              <a:t> </a:t>
            </a:r>
            <a:r>
              <a:rPr lang="en-US" dirty="0" err="1" smtClean="0">
                <a:solidFill>
                  <a:srgbClr val="002060"/>
                </a:solidFill>
              </a:rPr>
              <a:t>kecil</a:t>
            </a:r>
            <a:r>
              <a:rPr lang="en-US" dirty="0" smtClean="0">
                <a:solidFill>
                  <a:srgbClr val="002060"/>
                </a:solidFill>
              </a:rPr>
              <a:t> </a:t>
            </a:r>
            <a:r>
              <a:rPr lang="en-US" dirty="0" err="1" smtClean="0">
                <a:solidFill>
                  <a:srgbClr val="002060"/>
                </a:solidFill>
              </a:rPr>
              <a:t>dan</a:t>
            </a:r>
            <a:r>
              <a:rPr lang="en-US" dirty="0" smtClean="0">
                <a:solidFill>
                  <a:srgbClr val="002060"/>
                </a:solidFill>
              </a:rPr>
              <a:t> </a:t>
            </a:r>
            <a:r>
              <a:rPr lang="en-US" dirty="0" err="1" smtClean="0">
                <a:solidFill>
                  <a:srgbClr val="002060"/>
                </a:solidFill>
              </a:rPr>
              <a:t>saham</a:t>
            </a:r>
            <a:r>
              <a:rPr lang="en-US" dirty="0" smtClean="0">
                <a:solidFill>
                  <a:srgbClr val="002060"/>
                </a:solidFill>
              </a:rPr>
              <a:t> lama </a:t>
            </a:r>
            <a:r>
              <a:rPr lang="en-US" dirty="0" err="1" smtClean="0">
                <a:solidFill>
                  <a:srgbClr val="002060"/>
                </a:solidFill>
              </a:rPr>
              <a:t>ditarik</a:t>
            </a:r>
            <a:r>
              <a:rPr lang="en-US" dirty="0" smtClean="0">
                <a:solidFill>
                  <a:srgbClr val="002060"/>
                </a:solidFill>
              </a:rPr>
              <a:t> </a:t>
            </a:r>
            <a:r>
              <a:rPr lang="en-US" dirty="0" err="1" smtClean="0">
                <a:solidFill>
                  <a:srgbClr val="002060"/>
                </a:solidFill>
              </a:rPr>
              <a:t>untuk</a:t>
            </a:r>
            <a:r>
              <a:rPr lang="en-US" dirty="0" smtClean="0">
                <a:solidFill>
                  <a:srgbClr val="002060"/>
                </a:solidFill>
              </a:rPr>
              <a:t> </a:t>
            </a:r>
            <a:r>
              <a:rPr lang="en-US" dirty="0" err="1" smtClean="0">
                <a:solidFill>
                  <a:srgbClr val="002060"/>
                </a:solidFill>
              </a:rPr>
              <a:t>diganti</a:t>
            </a:r>
            <a:r>
              <a:rPr lang="en-US" dirty="0" smtClean="0">
                <a:solidFill>
                  <a:srgbClr val="002060"/>
                </a:solidFill>
              </a:rPr>
              <a:t> </a:t>
            </a:r>
            <a:r>
              <a:rPr lang="en-US" dirty="0" err="1" smtClean="0">
                <a:solidFill>
                  <a:srgbClr val="002060"/>
                </a:solidFill>
              </a:rPr>
              <a:t>dgn</a:t>
            </a:r>
            <a:r>
              <a:rPr lang="en-US" dirty="0" smtClean="0">
                <a:solidFill>
                  <a:srgbClr val="002060"/>
                </a:solidFill>
              </a:rPr>
              <a:t> </a:t>
            </a:r>
            <a:r>
              <a:rPr lang="en-US" dirty="0" err="1" smtClean="0">
                <a:solidFill>
                  <a:srgbClr val="002060"/>
                </a:solidFill>
              </a:rPr>
              <a:t>nilai</a:t>
            </a:r>
            <a:r>
              <a:rPr lang="en-US" dirty="0" smtClean="0">
                <a:solidFill>
                  <a:srgbClr val="002060"/>
                </a:solidFill>
              </a:rPr>
              <a:t> nominal </a:t>
            </a:r>
            <a:r>
              <a:rPr lang="en-US" dirty="0" err="1" smtClean="0">
                <a:solidFill>
                  <a:srgbClr val="002060"/>
                </a:solidFill>
              </a:rPr>
              <a:t>baru</a:t>
            </a:r>
            <a:endParaRPr lang="en-US" dirty="0" smtClean="0">
              <a:solidFill>
                <a:srgbClr val="002060"/>
              </a:solidFill>
            </a:endParaRPr>
          </a:p>
          <a:p>
            <a:pPr algn="just" eaLnBrk="1" hangingPunct="1"/>
            <a:r>
              <a:rPr lang="en-US" dirty="0" err="1" smtClean="0">
                <a:solidFill>
                  <a:srgbClr val="002060"/>
                </a:solidFill>
              </a:rPr>
              <a:t>Tidak</a:t>
            </a:r>
            <a:r>
              <a:rPr lang="en-US" dirty="0" smtClean="0">
                <a:solidFill>
                  <a:srgbClr val="002060"/>
                </a:solidFill>
              </a:rPr>
              <a:t> </a:t>
            </a:r>
            <a:r>
              <a:rPr lang="en-US" dirty="0" err="1" smtClean="0">
                <a:solidFill>
                  <a:srgbClr val="002060"/>
                </a:solidFill>
              </a:rPr>
              <a:t>ada</a:t>
            </a:r>
            <a:r>
              <a:rPr lang="en-US" dirty="0" smtClean="0">
                <a:solidFill>
                  <a:srgbClr val="002060"/>
                </a:solidFill>
              </a:rPr>
              <a:t> </a:t>
            </a:r>
            <a:r>
              <a:rPr lang="en-US" dirty="0" err="1" smtClean="0">
                <a:solidFill>
                  <a:srgbClr val="002060"/>
                </a:solidFill>
              </a:rPr>
              <a:t>jurnal</a:t>
            </a:r>
            <a:endParaRPr lang="en-US" dirty="0" smtClean="0">
              <a:solidFill>
                <a:srgbClr val="002060"/>
              </a:solidFill>
            </a:endParaRPr>
          </a:p>
          <a:p>
            <a:pPr lvl="1" eaLnBrk="1" hangingPunct="1">
              <a:buFontTx/>
              <a:buNone/>
            </a:pPr>
            <a:endParaRPr lang="en-US" dirty="0" smtClean="0">
              <a:solidFill>
                <a:srgbClr val="FFCC66"/>
              </a:solidFill>
            </a:endParaRPr>
          </a:p>
          <a:p>
            <a:pPr lvl="1" eaLnBrk="1" hangingPunct="1">
              <a:buFontTx/>
              <a:buNone/>
            </a:pPr>
            <a:endParaRPr lang="en-US" sz="2200" dirty="0" smtClean="0"/>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033"/>
          <p:cNvSpPr>
            <a:spLocks noChangeArrowheads="1"/>
          </p:cNvSpPr>
          <p:nvPr/>
        </p:nvSpPr>
        <p:spPr bwMode="auto">
          <a:xfrm>
            <a:off x="762000" y="1417638"/>
            <a:ext cx="8001000" cy="2509837"/>
          </a:xfrm>
          <a:prstGeom prst="rect">
            <a:avLst/>
          </a:prstGeom>
          <a:noFill/>
          <a:ln w="28575" cap="sq">
            <a:noFill/>
            <a:miter lim="800000"/>
            <a:headEnd/>
            <a:tailEnd/>
          </a:ln>
        </p:spPr>
        <p:txBody>
          <a:bodyPr>
            <a:spAutoFit/>
          </a:bodyPr>
          <a:lstStyle/>
          <a:p>
            <a:pPr algn="l">
              <a:lnSpc>
                <a:spcPct val="115000"/>
              </a:lnSpc>
              <a:spcBef>
                <a:spcPct val="50000"/>
              </a:spcBef>
            </a:pPr>
            <a:r>
              <a:rPr lang="en-US" sz="2800" dirty="0" err="1">
                <a:solidFill>
                  <a:srgbClr val="800000"/>
                </a:solidFill>
              </a:rPr>
              <a:t>Motivasi</a:t>
            </a:r>
            <a:r>
              <a:rPr lang="en-US" sz="2800" dirty="0">
                <a:solidFill>
                  <a:srgbClr val="800000"/>
                </a:solidFill>
              </a:rPr>
              <a:t> </a:t>
            </a:r>
            <a:r>
              <a:rPr lang="en-US" sz="2800" dirty="0" err="1">
                <a:solidFill>
                  <a:srgbClr val="800000"/>
                </a:solidFill>
              </a:rPr>
              <a:t>Investasi</a:t>
            </a:r>
            <a:r>
              <a:rPr lang="en-US" sz="2800" dirty="0">
                <a:solidFill>
                  <a:srgbClr val="800000"/>
                </a:solidFill>
              </a:rPr>
              <a:t>:</a:t>
            </a:r>
          </a:p>
          <a:p>
            <a:pPr marL="681038" lvl="1" indent="-454025" algn="l">
              <a:lnSpc>
                <a:spcPct val="115000"/>
              </a:lnSpc>
              <a:spcBef>
                <a:spcPct val="70000"/>
              </a:spcBef>
              <a:buSzPct val="80000"/>
              <a:buFontTx/>
              <a:buBlip>
                <a:blip r:embed="rId2"/>
              </a:buBlip>
            </a:pPr>
            <a:r>
              <a:rPr lang="en-US" sz="2600" dirty="0" err="1">
                <a:solidFill>
                  <a:srgbClr val="000000"/>
                </a:solidFill>
              </a:rPr>
              <a:t>Untuk</a:t>
            </a:r>
            <a:r>
              <a:rPr lang="en-US" sz="2600" dirty="0">
                <a:solidFill>
                  <a:srgbClr val="000000"/>
                </a:solidFill>
              </a:rPr>
              <a:t> </a:t>
            </a:r>
            <a:r>
              <a:rPr lang="en-US" sz="2600" dirty="0" err="1">
                <a:solidFill>
                  <a:srgbClr val="000000"/>
                </a:solidFill>
              </a:rPr>
              <a:t>memperoleh</a:t>
            </a:r>
            <a:r>
              <a:rPr lang="en-US" sz="2600" dirty="0">
                <a:solidFill>
                  <a:srgbClr val="000000"/>
                </a:solidFill>
              </a:rPr>
              <a:t> </a:t>
            </a:r>
            <a:r>
              <a:rPr lang="en-US" sz="2600" dirty="0" err="1">
                <a:solidFill>
                  <a:srgbClr val="000000"/>
                </a:solidFill>
              </a:rPr>
              <a:t>kembalian</a:t>
            </a:r>
            <a:r>
              <a:rPr lang="en-US" sz="2600" dirty="0">
                <a:solidFill>
                  <a:srgbClr val="000000"/>
                </a:solidFill>
              </a:rPr>
              <a:t> yang </a:t>
            </a:r>
            <a:r>
              <a:rPr lang="en-US" sz="2600" dirty="0" err="1">
                <a:solidFill>
                  <a:srgbClr val="000000"/>
                </a:solidFill>
              </a:rPr>
              <a:t>tinggi</a:t>
            </a:r>
            <a:r>
              <a:rPr lang="en-US" sz="2600" dirty="0">
                <a:solidFill>
                  <a:srgbClr val="000000"/>
                </a:solidFill>
              </a:rPr>
              <a:t>.</a:t>
            </a:r>
          </a:p>
          <a:p>
            <a:pPr marL="681038" lvl="1" indent="-454025" algn="l">
              <a:lnSpc>
                <a:spcPct val="115000"/>
              </a:lnSpc>
              <a:spcBef>
                <a:spcPct val="70000"/>
              </a:spcBef>
              <a:buSzPct val="80000"/>
              <a:buFontTx/>
              <a:buBlip>
                <a:blip r:embed="rId2"/>
              </a:buBlip>
            </a:pPr>
            <a:r>
              <a:rPr lang="en-US" sz="2600" dirty="0" err="1">
                <a:solidFill>
                  <a:srgbClr val="000000"/>
                </a:solidFill>
              </a:rPr>
              <a:t>Untuk</a:t>
            </a:r>
            <a:r>
              <a:rPr lang="en-US" sz="2600" dirty="0">
                <a:solidFill>
                  <a:srgbClr val="000000"/>
                </a:solidFill>
              </a:rPr>
              <a:t> </a:t>
            </a:r>
            <a:r>
              <a:rPr lang="en-US" sz="2600" dirty="0" err="1">
                <a:solidFill>
                  <a:srgbClr val="000000"/>
                </a:solidFill>
              </a:rPr>
              <a:t>mengamankan</a:t>
            </a:r>
            <a:r>
              <a:rPr lang="en-US" sz="2600" dirty="0">
                <a:solidFill>
                  <a:srgbClr val="000000"/>
                </a:solidFill>
              </a:rPr>
              <a:t> </a:t>
            </a:r>
            <a:r>
              <a:rPr lang="en-US" sz="2600" dirty="0" err="1">
                <a:solidFill>
                  <a:srgbClr val="000000"/>
                </a:solidFill>
              </a:rPr>
              <a:t>kegiatan</a:t>
            </a:r>
            <a:r>
              <a:rPr lang="en-US" sz="2600" dirty="0">
                <a:solidFill>
                  <a:srgbClr val="000000"/>
                </a:solidFill>
              </a:rPr>
              <a:t> </a:t>
            </a:r>
            <a:r>
              <a:rPr lang="en-US" sz="2600" dirty="0" err="1">
                <a:solidFill>
                  <a:srgbClr val="000000"/>
                </a:solidFill>
              </a:rPr>
              <a:t>tertentu</a:t>
            </a:r>
            <a:r>
              <a:rPr lang="en-US" sz="2600" dirty="0">
                <a:solidFill>
                  <a:srgbClr val="000000"/>
                </a:solidFill>
              </a:rPr>
              <a:t> </a:t>
            </a:r>
            <a:r>
              <a:rPr lang="en-US" sz="2600" dirty="0" err="1">
                <a:solidFill>
                  <a:srgbClr val="000000"/>
                </a:solidFill>
              </a:rPr>
              <a:t>atau</a:t>
            </a:r>
            <a:r>
              <a:rPr lang="en-US" sz="2600" dirty="0">
                <a:solidFill>
                  <a:srgbClr val="000000"/>
                </a:solidFill>
              </a:rPr>
              <a:t> </a:t>
            </a:r>
            <a:r>
              <a:rPr lang="en-US" sz="2600" dirty="0" err="1">
                <a:solidFill>
                  <a:srgbClr val="000000"/>
                </a:solidFill>
              </a:rPr>
              <a:t>pendanaan</a:t>
            </a:r>
            <a:r>
              <a:rPr lang="en-US" sz="2600" dirty="0">
                <a:solidFill>
                  <a:srgbClr val="000000"/>
                </a:solidFill>
              </a:rPr>
              <a:t> </a:t>
            </a:r>
            <a:r>
              <a:rPr lang="en-US" sz="2600" dirty="0" err="1">
                <a:solidFill>
                  <a:srgbClr val="000000"/>
                </a:solidFill>
              </a:rPr>
              <a:t>tertentu</a:t>
            </a:r>
            <a:r>
              <a:rPr lang="en-US" sz="2600" dirty="0">
                <a:solidFill>
                  <a:srgbClr val="000000"/>
                </a:solidFill>
              </a:rPr>
              <a:t> </a:t>
            </a:r>
            <a:r>
              <a:rPr lang="en-US" sz="2600" dirty="0" err="1">
                <a:solidFill>
                  <a:srgbClr val="000000"/>
                </a:solidFill>
              </a:rPr>
              <a:t>dengan</a:t>
            </a:r>
            <a:r>
              <a:rPr lang="en-US" sz="2600" dirty="0">
                <a:solidFill>
                  <a:srgbClr val="000000"/>
                </a:solidFill>
              </a:rPr>
              <a:t> </a:t>
            </a:r>
            <a:r>
              <a:rPr lang="en-US" sz="2600" dirty="0" err="1">
                <a:solidFill>
                  <a:srgbClr val="000000"/>
                </a:solidFill>
              </a:rPr>
              <a:t>perusahaan</a:t>
            </a:r>
            <a:r>
              <a:rPr lang="en-US" sz="2600" dirty="0">
                <a:solidFill>
                  <a:srgbClr val="000000"/>
                </a:solidFill>
              </a:rPr>
              <a:t> lain.</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Grp="1" noChangeArrowheads="1"/>
          </p:cNvSpPr>
          <p:nvPr>
            <p:ph type="body" idx="1"/>
          </p:nvPr>
        </p:nvSpPr>
        <p:spPr>
          <a:xfrm>
            <a:off x="533400" y="457200"/>
            <a:ext cx="8382000" cy="5486400"/>
          </a:xfrm>
        </p:spPr>
        <p:txBody>
          <a:bodyPr/>
          <a:lstStyle/>
          <a:p>
            <a:pPr eaLnBrk="1" hangingPunct="1"/>
            <a:r>
              <a:rPr lang="en-US" dirty="0" smtClean="0">
                <a:solidFill>
                  <a:srgbClr val="7030A0"/>
                </a:solidFill>
              </a:rPr>
              <a:t>PT OMBO </a:t>
            </a:r>
            <a:r>
              <a:rPr lang="en-US" dirty="0" err="1" smtClean="0">
                <a:solidFill>
                  <a:srgbClr val="7030A0"/>
                </a:solidFill>
              </a:rPr>
              <a:t>mengeluarkan</a:t>
            </a:r>
            <a:r>
              <a:rPr lang="en-US" dirty="0" smtClean="0">
                <a:solidFill>
                  <a:srgbClr val="7030A0"/>
                </a:solidFill>
              </a:rPr>
              <a:t> </a:t>
            </a:r>
            <a:r>
              <a:rPr lang="id-ID" dirty="0" smtClean="0">
                <a:solidFill>
                  <a:srgbClr val="7030A0"/>
                </a:solidFill>
              </a:rPr>
              <a:t>200</a:t>
            </a:r>
            <a:r>
              <a:rPr lang="en-US" dirty="0" smtClean="0">
                <a:solidFill>
                  <a:srgbClr val="7030A0"/>
                </a:solidFill>
              </a:rPr>
              <a:t> </a:t>
            </a:r>
            <a:r>
              <a:rPr lang="en-US" dirty="0" err="1" smtClean="0">
                <a:solidFill>
                  <a:srgbClr val="7030A0"/>
                </a:solidFill>
              </a:rPr>
              <a:t>lbr</a:t>
            </a:r>
            <a:r>
              <a:rPr lang="en-US" dirty="0" smtClean="0">
                <a:solidFill>
                  <a:srgbClr val="7030A0"/>
                </a:solidFill>
              </a:rPr>
              <a:t> </a:t>
            </a:r>
            <a:r>
              <a:rPr lang="en-US" dirty="0" err="1" smtClean="0">
                <a:solidFill>
                  <a:srgbClr val="7030A0"/>
                </a:solidFill>
              </a:rPr>
              <a:t>saham</a:t>
            </a:r>
            <a:r>
              <a:rPr lang="en-US" dirty="0" smtClean="0">
                <a:solidFill>
                  <a:srgbClr val="7030A0"/>
                </a:solidFill>
              </a:rPr>
              <a:t>, nominal Rp.10.000, </a:t>
            </a:r>
            <a:r>
              <a:rPr lang="en-US" dirty="0" err="1" smtClean="0">
                <a:solidFill>
                  <a:srgbClr val="7030A0"/>
                </a:solidFill>
              </a:rPr>
              <a:t>kemudian</a:t>
            </a:r>
            <a:r>
              <a:rPr lang="en-US" dirty="0" smtClean="0">
                <a:solidFill>
                  <a:srgbClr val="7030A0"/>
                </a:solidFill>
              </a:rPr>
              <a:t> </a:t>
            </a:r>
            <a:r>
              <a:rPr lang="en-US" dirty="0" err="1" smtClean="0">
                <a:solidFill>
                  <a:srgbClr val="7030A0"/>
                </a:solidFill>
              </a:rPr>
              <a:t>di</a:t>
            </a:r>
            <a:r>
              <a:rPr lang="en-US" dirty="0" smtClean="0">
                <a:solidFill>
                  <a:srgbClr val="7030A0"/>
                </a:solidFill>
              </a:rPr>
              <a:t> splits up </a:t>
            </a:r>
            <a:r>
              <a:rPr lang="en-US" dirty="0" err="1" smtClean="0">
                <a:solidFill>
                  <a:srgbClr val="7030A0"/>
                </a:solidFill>
              </a:rPr>
              <a:t>menjadi</a:t>
            </a:r>
            <a:r>
              <a:rPr lang="en-US" dirty="0" smtClean="0">
                <a:solidFill>
                  <a:srgbClr val="7030A0"/>
                </a:solidFill>
              </a:rPr>
              <a:t> </a:t>
            </a:r>
            <a:r>
              <a:rPr lang="en-US" dirty="0" err="1" smtClean="0">
                <a:solidFill>
                  <a:srgbClr val="7030A0"/>
                </a:solidFill>
              </a:rPr>
              <a:t>Rp</a:t>
            </a:r>
            <a:r>
              <a:rPr lang="en-US" dirty="0" smtClean="0">
                <a:solidFill>
                  <a:srgbClr val="7030A0"/>
                </a:solidFill>
              </a:rPr>
              <a:t>. </a:t>
            </a:r>
            <a:r>
              <a:rPr lang="en-US" dirty="0" err="1" smtClean="0">
                <a:solidFill>
                  <a:srgbClr val="7030A0"/>
                </a:solidFill>
              </a:rPr>
              <a:t>Rp</a:t>
            </a:r>
            <a:r>
              <a:rPr lang="en-US" dirty="0" smtClean="0">
                <a:solidFill>
                  <a:srgbClr val="7030A0"/>
                </a:solidFill>
              </a:rPr>
              <a:t>. 5000</a:t>
            </a:r>
          </a:p>
          <a:p>
            <a:pPr eaLnBrk="1" hangingPunct="1"/>
            <a:r>
              <a:rPr lang="en-US" dirty="0" err="1" smtClean="0">
                <a:solidFill>
                  <a:srgbClr val="7030A0"/>
                </a:solidFill>
              </a:rPr>
              <a:t>Maka</a:t>
            </a:r>
            <a:endParaRPr lang="en-US" dirty="0" smtClean="0">
              <a:solidFill>
                <a:srgbClr val="7030A0"/>
              </a:solidFill>
            </a:endParaRPr>
          </a:p>
          <a:p>
            <a:pPr eaLnBrk="1" hangingPunct="1">
              <a:buFontTx/>
              <a:buNone/>
            </a:pPr>
            <a:r>
              <a:rPr lang="en-US" dirty="0" smtClean="0">
                <a:solidFill>
                  <a:srgbClr val="7030A0"/>
                </a:solidFill>
              </a:rPr>
              <a:t>	PT PADMA </a:t>
            </a:r>
            <a:r>
              <a:rPr lang="en-US" dirty="0" err="1" smtClean="0">
                <a:solidFill>
                  <a:srgbClr val="7030A0"/>
                </a:solidFill>
              </a:rPr>
              <a:t>memiliki</a:t>
            </a:r>
            <a:r>
              <a:rPr lang="en-US" dirty="0" smtClean="0">
                <a:solidFill>
                  <a:srgbClr val="7030A0"/>
                </a:solidFill>
              </a:rPr>
              <a:t> </a:t>
            </a:r>
            <a:r>
              <a:rPr lang="en-US" dirty="0" err="1" smtClean="0">
                <a:solidFill>
                  <a:srgbClr val="7030A0"/>
                </a:solidFill>
              </a:rPr>
              <a:t>lembar</a:t>
            </a:r>
            <a:r>
              <a:rPr lang="en-US" dirty="0" smtClean="0">
                <a:solidFill>
                  <a:srgbClr val="7030A0"/>
                </a:solidFill>
              </a:rPr>
              <a:t> </a:t>
            </a:r>
            <a:r>
              <a:rPr lang="en-US" dirty="0" err="1" smtClean="0">
                <a:solidFill>
                  <a:srgbClr val="7030A0"/>
                </a:solidFill>
              </a:rPr>
              <a:t>saham</a:t>
            </a:r>
            <a:r>
              <a:rPr lang="en-US" dirty="0" smtClean="0">
                <a:solidFill>
                  <a:srgbClr val="7030A0"/>
                </a:solidFill>
              </a:rPr>
              <a:t> </a:t>
            </a:r>
            <a:r>
              <a:rPr lang="en-US" dirty="0" err="1" smtClean="0">
                <a:solidFill>
                  <a:srgbClr val="7030A0"/>
                </a:solidFill>
              </a:rPr>
              <a:t>menjadi</a:t>
            </a:r>
            <a:r>
              <a:rPr lang="en-US" dirty="0" smtClean="0">
                <a:solidFill>
                  <a:srgbClr val="7030A0"/>
                </a:solidFill>
              </a:rPr>
              <a:t>:</a:t>
            </a:r>
          </a:p>
          <a:p>
            <a:pPr eaLnBrk="1" hangingPunct="1">
              <a:buFontTx/>
              <a:buNone/>
            </a:pPr>
            <a:r>
              <a:rPr lang="en-US" dirty="0" smtClean="0">
                <a:solidFill>
                  <a:srgbClr val="7030A0"/>
                </a:solidFill>
              </a:rPr>
              <a:t>	</a:t>
            </a:r>
            <a:r>
              <a:rPr lang="id-ID" dirty="0" smtClean="0">
                <a:solidFill>
                  <a:srgbClr val="7030A0"/>
                </a:solidFill>
              </a:rPr>
              <a:t>2</a:t>
            </a:r>
            <a:r>
              <a:rPr lang="en-US" dirty="0" smtClean="0">
                <a:solidFill>
                  <a:srgbClr val="7030A0"/>
                </a:solidFill>
              </a:rPr>
              <a:t>00 </a:t>
            </a:r>
            <a:r>
              <a:rPr lang="en-US" dirty="0" err="1" smtClean="0">
                <a:solidFill>
                  <a:srgbClr val="7030A0"/>
                </a:solidFill>
              </a:rPr>
              <a:t>lbr</a:t>
            </a:r>
            <a:r>
              <a:rPr lang="en-US" dirty="0" smtClean="0">
                <a:solidFill>
                  <a:srgbClr val="7030A0"/>
                </a:solidFill>
              </a:rPr>
              <a:t> x 2 = </a:t>
            </a:r>
            <a:r>
              <a:rPr lang="id-ID" dirty="0" smtClean="0">
                <a:solidFill>
                  <a:srgbClr val="7030A0"/>
                </a:solidFill>
              </a:rPr>
              <a:t>4</a:t>
            </a:r>
            <a:r>
              <a:rPr lang="en-US" dirty="0" smtClean="0">
                <a:solidFill>
                  <a:srgbClr val="7030A0"/>
                </a:solidFill>
              </a:rPr>
              <a:t>00 </a:t>
            </a:r>
            <a:r>
              <a:rPr lang="en-US" dirty="0" err="1" smtClean="0">
                <a:solidFill>
                  <a:srgbClr val="7030A0"/>
                </a:solidFill>
              </a:rPr>
              <a:t>lbr</a:t>
            </a:r>
            <a:r>
              <a:rPr lang="en-US" dirty="0" smtClean="0">
                <a:solidFill>
                  <a:srgbClr val="7030A0"/>
                </a:solidFill>
              </a:rPr>
              <a:t>, nominal Rp.5000</a:t>
            </a:r>
          </a:p>
          <a:p>
            <a:pPr eaLnBrk="1" hangingPunct="1">
              <a:buFontTx/>
              <a:buNone/>
            </a:pPr>
            <a:r>
              <a:rPr lang="en-US" dirty="0" smtClean="0">
                <a:solidFill>
                  <a:srgbClr val="7030A0"/>
                </a:solidFill>
              </a:rPr>
              <a:t>	</a:t>
            </a:r>
            <a:r>
              <a:rPr lang="en-US" dirty="0" err="1" smtClean="0">
                <a:solidFill>
                  <a:srgbClr val="7030A0"/>
                </a:solidFill>
              </a:rPr>
              <a:t>HPo</a:t>
            </a:r>
            <a:r>
              <a:rPr lang="en-US" dirty="0" smtClean="0">
                <a:solidFill>
                  <a:srgbClr val="7030A0"/>
                </a:solidFill>
              </a:rPr>
              <a:t> per </a:t>
            </a:r>
            <a:r>
              <a:rPr lang="en-US" dirty="0" err="1" smtClean="0">
                <a:solidFill>
                  <a:srgbClr val="7030A0"/>
                </a:solidFill>
              </a:rPr>
              <a:t>lembar</a:t>
            </a:r>
            <a:r>
              <a:rPr lang="en-US" dirty="0" smtClean="0">
                <a:solidFill>
                  <a:srgbClr val="7030A0"/>
                </a:solidFill>
              </a:rPr>
              <a:t> ?</a:t>
            </a:r>
          </a:p>
          <a:p>
            <a:pPr eaLnBrk="1" hangingPunct="1">
              <a:buFontTx/>
              <a:buNone/>
            </a:pPr>
            <a:r>
              <a:rPr lang="en-US" dirty="0" smtClean="0">
                <a:solidFill>
                  <a:srgbClr val="7030A0"/>
                </a:solidFill>
              </a:rPr>
              <a:t>	Rp.2.250.000 : </a:t>
            </a:r>
            <a:r>
              <a:rPr lang="id-ID" dirty="0" smtClean="0">
                <a:solidFill>
                  <a:srgbClr val="7030A0"/>
                </a:solidFill>
              </a:rPr>
              <a:t>4</a:t>
            </a:r>
            <a:r>
              <a:rPr lang="en-US" dirty="0" smtClean="0">
                <a:solidFill>
                  <a:srgbClr val="7030A0"/>
                </a:solidFill>
              </a:rPr>
              <a:t>00 </a:t>
            </a:r>
            <a:r>
              <a:rPr lang="en-US" dirty="0" err="1" smtClean="0">
                <a:solidFill>
                  <a:srgbClr val="7030A0"/>
                </a:solidFill>
              </a:rPr>
              <a:t>lbr</a:t>
            </a:r>
            <a:r>
              <a:rPr lang="en-US" dirty="0" smtClean="0">
                <a:solidFill>
                  <a:srgbClr val="7030A0"/>
                </a:solidFill>
              </a:rPr>
              <a:t> = </a:t>
            </a:r>
            <a:r>
              <a:rPr lang="en-US" dirty="0" err="1" smtClean="0">
                <a:solidFill>
                  <a:srgbClr val="7030A0"/>
                </a:solidFill>
              </a:rPr>
              <a:t>Rp</a:t>
            </a:r>
            <a:r>
              <a:rPr lang="en-US" dirty="0" smtClean="0">
                <a:solidFill>
                  <a:srgbClr val="7030A0"/>
                </a:solidFill>
              </a:rPr>
              <a:t>.</a:t>
            </a:r>
            <a:r>
              <a:rPr lang="id-ID" dirty="0" smtClean="0">
                <a:solidFill>
                  <a:srgbClr val="7030A0"/>
                </a:solidFill>
              </a:rPr>
              <a:t>5</a:t>
            </a:r>
            <a:r>
              <a:rPr lang="en-US" dirty="0" smtClean="0">
                <a:solidFill>
                  <a:srgbClr val="7030A0"/>
                </a:solidFill>
              </a:rPr>
              <a:t>.</a:t>
            </a:r>
            <a:r>
              <a:rPr lang="id-ID" dirty="0" smtClean="0">
                <a:solidFill>
                  <a:srgbClr val="7030A0"/>
                </a:solidFill>
              </a:rPr>
              <a:t>625</a:t>
            </a:r>
            <a:r>
              <a:rPr lang="en-US" dirty="0" smtClean="0">
                <a:solidFill>
                  <a:srgbClr val="7030A0"/>
                </a:solidFill>
              </a:rPr>
              <a:t>,-</a:t>
            </a:r>
          </a:p>
        </p:txBody>
      </p:sp>
    </p:spTree>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Content Placeholder 2"/>
          <p:cNvSpPr>
            <a:spLocks noGrp="1"/>
          </p:cNvSpPr>
          <p:nvPr>
            <p:ph idx="1"/>
          </p:nvPr>
        </p:nvSpPr>
        <p:spPr>
          <a:xfrm>
            <a:off x="457200" y="1428750"/>
            <a:ext cx="8229600" cy="5214938"/>
          </a:xfrm>
        </p:spPr>
        <p:txBody>
          <a:bodyPr/>
          <a:lstStyle/>
          <a:p>
            <a:pPr eaLnBrk="1" hangingPunct="1">
              <a:buFont typeface="Arial" charset="0"/>
              <a:buNone/>
            </a:pPr>
            <a:r>
              <a:rPr lang="id-ID" sz="2400" smtClean="0"/>
              <a:t>3. HAK BELI SAHAM</a:t>
            </a:r>
          </a:p>
          <a:p>
            <a:pPr eaLnBrk="1" hangingPunct="1"/>
            <a:r>
              <a:rPr lang="id-ID" sz="2400" smtClean="0"/>
              <a:t>Hak yang diberikan kepada para pemegang saham untuk membeli saham baru dengan harga dibawah harga saham baru</a:t>
            </a:r>
          </a:p>
          <a:p>
            <a:pPr eaLnBrk="1" hangingPunct="1"/>
            <a:r>
              <a:rPr lang="id-ID" sz="2400" smtClean="0"/>
              <a:t>Setiap lembar saham yang beredar akan menerima satu lembar hak beli saham,sehingga harga perolehan investasi yang lama akan terdiri dari 2 bagian yaitu : </a:t>
            </a:r>
          </a:p>
          <a:p>
            <a:pPr eaLnBrk="1" hangingPunct="1">
              <a:buFont typeface="Arial" charset="0"/>
              <a:buNone/>
            </a:pPr>
            <a:r>
              <a:rPr lang="id-ID" sz="2400" smtClean="0"/>
              <a:t>	1. bagian untuk investasi saham lama</a:t>
            </a:r>
          </a:p>
          <a:p>
            <a:pPr eaLnBrk="1" hangingPunct="1">
              <a:buFont typeface="Arial" charset="0"/>
              <a:buNone/>
            </a:pPr>
            <a:r>
              <a:rPr lang="id-ID" sz="2400" smtClean="0"/>
              <a:t>	2. bagian untuk investasi hak beli saham</a:t>
            </a:r>
          </a:p>
          <a:p>
            <a:pPr eaLnBrk="1" hangingPunct="1"/>
            <a:r>
              <a:rPr lang="id-ID" sz="2400" smtClean="0"/>
              <a:t>Pemabagian untuk menetapkan besarnya masing-masing investasi itu didasarkan pada harg pasar hak beli saham dan harga pasar saham lam dengan perhitungan sebagai berikut :</a:t>
            </a:r>
          </a:p>
        </p:txBody>
      </p:sp>
      <p:pic>
        <p:nvPicPr>
          <p:cNvPr id="13316" name="Picture 2" descr="C:\Program Files\Microsoft Office\MEDIA\CAGCAT10\j0212957.wmf"/>
          <p:cNvPicPr>
            <a:picLocks noChangeAspect="1" noChangeArrowheads="1"/>
          </p:cNvPicPr>
          <p:nvPr/>
        </p:nvPicPr>
        <p:blipFill>
          <a:blip r:embed="rId2" cstate="print"/>
          <a:srcRect/>
          <a:stretch>
            <a:fillRect/>
          </a:stretch>
        </p:blipFill>
        <p:spPr bwMode="auto">
          <a:xfrm>
            <a:off x="6715125" y="857250"/>
            <a:ext cx="2143125" cy="11493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3"/>
          <p:cNvSpPr>
            <a:spLocks noGrp="1" noChangeArrowheads="1"/>
          </p:cNvSpPr>
          <p:nvPr>
            <p:ph type="body" idx="1"/>
          </p:nvPr>
        </p:nvSpPr>
        <p:spPr>
          <a:xfrm>
            <a:off x="609600" y="1219200"/>
            <a:ext cx="8305800" cy="4648200"/>
          </a:xfrm>
        </p:spPr>
        <p:txBody>
          <a:bodyPr/>
          <a:lstStyle/>
          <a:p>
            <a:pPr algn="just" eaLnBrk="1" hangingPunct="1"/>
            <a:r>
              <a:rPr lang="en-US" dirty="0" err="1" smtClean="0">
                <a:solidFill>
                  <a:srgbClr val="7030A0"/>
                </a:solidFill>
              </a:rPr>
              <a:t>Hak</a:t>
            </a:r>
            <a:r>
              <a:rPr lang="en-US" dirty="0" smtClean="0">
                <a:solidFill>
                  <a:srgbClr val="7030A0"/>
                </a:solidFill>
              </a:rPr>
              <a:t> </a:t>
            </a:r>
            <a:r>
              <a:rPr lang="en-US" dirty="0" err="1" smtClean="0">
                <a:solidFill>
                  <a:srgbClr val="7030A0"/>
                </a:solidFill>
              </a:rPr>
              <a:t>istimewa</a:t>
            </a:r>
            <a:r>
              <a:rPr lang="en-US" dirty="0" smtClean="0">
                <a:solidFill>
                  <a:srgbClr val="7030A0"/>
                </a:solidFill>
              </a:rPr>
              <a:t> </a:t>
            </a:r>
            <a:r>
              <a:rPr lang="en-US" dirty="0" err="1" smtClean="0">
                <a:solidFill>
                  <a:srgbClr val="7030A0"/>
                </a:solidFill>
              </a:rPr>
              <a:t>diterima</a:t>
            </a:r>
            <a:r>
              <a:rPr lang="en-US" dirty="0" smtClean="0">
                <a:solidFill>
                  <a:srgbClr val="7030A0"/>
                </a:solidFill>
              </a:rPr>
              <a:t> investor </a:t>
            </a:r>
            <a:r>
              <a:rPr lang="en-US" dirty="0" err="1" smtClean="0">
                <a:solidFill>
                  <a:srgbClr val="7030A0"/>
                </a:solidFill>
              </a:rPr>
              <a:t>dalam</a:t>
            </a:r>
            <a:r>
              <a:rPr lang="en-US" dirty="0" smtClean="0">
                <a:solidFill>
                  <a:srgbClr val="7030A0"/>
                </a:solidFill>
              </a:rPr>
              <a:t> </a:t>
            </a:r>
            <a:r>
              <a:rPr lang="en-US" dirty="0" err="1" smtClean="0">
                <a:solidFill>
                  <a:srgbClr val="7030A0"/>
                </a:solidFill>
              </a:rPr>
              <a:t>membeli</a:t>
            </a:r>
            <a:r>
              <a:rPr lang="en-US" dirty="0" smtClean="0">
                <a:solidFill>
                  <a:srgbClr val="7030A0"/>
                </a:solidFill>
              </a:rPr>
              <a:t> </a:t>
            </a:r>
            <a:r>
              <a:rPr lang="en-US" dirty="0" err="1" smtClean="0">
                <a:solidFill>
                  <a:srgbClr val="7030A0"/>
                </a:solidFill>
              </a:rPr>
              <a:t>saham</a:t>
            </a:r>
            <a:r>
              <a:rPr lang="en-US" dirty="0" smtClean="0">
                <a:solidFill>
                  <a:srgbClr val="7030A0"/>
                </a:solidFill>
              </a:rPr>
              <a:t> </a:t>
            </a:r>
            <a:r>
              <a:rPr lang="en-US" dirty="0" err="1" smtClean="0">
                <a:solidFill>
                  <a:srgbClr val="7030A0"/>
                </a:solidFill>
              </a:rPr>
              <a:t>baru</a:t>
            </a:r>
            <a:r>
              <a:rPr lang="en-US" dirty="0" smtClean="0">
                <a:solidFill>
                  <a:srgbClr val="7030A0"/>
                </a:solidFill>
              </a:rPr>
              <a:t> </a:t>
            </a:r>
            <a:r>
              <a:rPr lang="en-US" dirty="0" err="1" smtClean="0">
                <a:solidFill>
                  <a:srgbClr val="7030A0"/>
                </a:solidFill>
              </a:rPr>
              <a:t>dgn</a:t>
            </a:r>
            <a:r>
              <a:rPr lang="en-US" dirty="0" smtClean="0">
                <a:solidFill>
                  <a:srgbClr val="7030A0"/>
                </a:solidFill>
              </a:rPr>
              <a:t> </a:t>
            </a:r>
            <a:r>
              <a:rPr lang="en-US" dirty="0" err="1" smtClean="0">
                <a:solidFill>
                  <a:srgbClr val="7030A0"/>
                </a:solidFill>
              </a:rPr>
              <a:t>harga</a:t>
            </a:r>
            <a:r>
              <a:rPr lang="en-US" dirty="0" smtClean="0">
                <a:solidFill>
                  <a:srgbClr val="7030A0"/>
                </a:solidFill>
              </a:rPr>
              <a:t> </a:t>
            </a:r>
            <a:r>
              <a:rPr lang="en-US" dirty="0" err="1" smtClean="0">
                <a:solidFill>
                  <a:srgbClr val="7030A0"/>
                </a:solidFill>
              </a:rPr>
              <a:t>dibawah</a:t>
            </a:r>
            <a:r>
              <a:rPr lang="en-US" dirty="0" smtClean="0">
                <a:solidFill>
                  <a:srgbClr val="7030A0"/>
                </a:solidFill>
              </a:rPr>
              <a:t> </a:t>
            </a:r>
            <a:r>
              <a:rPr lang="en-US" dirty="0" err="1" smtClean="0">
                <a:solidFill>
                  <a:srgbClr val="7030A0"/>
                </a:solidFill>
              </a:rPr>
              <a:t>harga</a:t>
            </a:r>
            <a:r>
              <a:rPr lang="en-US" dirty="0" smtClean="0">
                <a:solidFill>
                  <a:srgbClr val="7030A0"/>
                </a:solidFill>
              </a:rPr>
              <a:t> </a:t>
            </a:r>
            <a:r>
              <a:rPr lang="en-US" dirty="0" err="1" smtClean="0">
                <a:solidFill>
                  <a:srgbClr val="7030A0"/>
                </a:solidFill>
              </a:rPr>
              <a:t>pasar</a:t>
            </a:r>
            <a:endParaRPr lang="en-US" dirty="0" smtClean="0">
              <a:solidFill>
                <a:srgbClr val="7030A0"/>
              </a:solidFill>
            </a:endParaRPr>
          </a:p>
          <a:p>
            <a:pPr eaLnBrk="1" hangingPunct="1"/>
            <a:r>
              <a:rPr lang="en-US" dirty="0" err="1" smtClean="0">
                <a:solidFill>
                  <a:srgbClr val="7030A0"/>
                </a:solidFill>
              </a:rPr>
              <a:t>Satu</a:t>
            </a:r>
            <a:r>
              <a:rPr lang="en-US" dirty="0" smtClean="0">
                <a:solidFill>
                  <a:srgbClr val="7030A0"/>
                </a:solidFill>
              </a:rPr>
              <a:t> </a:t>
            </a:r>
            <a:r>
              <a:rPr lang="en-US" dirty="0" err="1" smtClean="0">
                <a:solidFill>
                  <a:srgbClr val="7030A0"/>
                </a:solidFill>
              </a:rPr>
              <a:t>lembar</a:t>
            </a:r>
            <a:r>
              <a:rPr lang="en-US" dirty="0" smtClean="0">
                <a:solidFill>
                  <a:srgbClr val="7030A0"/>
                </a:solidFill>
              </a:rPr>
              <a:t> </a:t>
            </a:r>
            <a:r>
              <a:rPr lang="en-US" dirty="0" err="1" smtClean="0">
                <a:solidFill>
                  <a:srgbClr val="7030A0"/>
                </a:solidFill>
              </a:rPr>
              <a:t>saham</a:t>
            </a:r>
            <a:r>
              <a:rPr lang="en-US" dirty="0" smtClean="0">
                <a:solidFill>
                  <a:srgbClr val="7030A0"/>
                </a:solidFill>
              </a:rPr>
              <a:t> = </a:t>
            </a:r>
            <a:r>
              <a:rPr lang="en-US" dirty="0" err="1" smtClean="0">
                <a:solidFill>
                  <a:srgbClr val="7030A0"/>
                </a:solidFill>
              </a:rPr>
              <a:t>satu</a:t>
            </a:r>
            <a:r>
              <a:rPr lang="en-US" dirty="0" smtClean="0">
                <a:solidFill>
                  <a:srgbClr val="7030A0"/>
                </a:solidFill>
              </a:rPr>
              <a:t> </a:t>
            </a:r>
            <a:r>
              <a:rPr lang="en-US" dirty="0" err="1" smtClean="0">
                <a:solidFill>
                  <a:srgbClr val="7030A0"/>
                </a:solidFill>
              </a:rPr>
              <a:t>lembar</a:t>
            </a:r>
            <a:r>
              <a:rPr lang="en-US" dirty="0" smtClean="0">
                <a:solidFill>
                  <a:srgbClr val="7030A0"/>
                </a:solidFill>
              </a:rPr>
              <a:t> HBS</a:t>
            </a:r>
          </a:p>
          <a:p>
            <a:pPr eaLnBrk="1" hangingPunct="1"/>
            <a:r>
              <a:rPr lang="en-US" dirty="0" smtClean="0">
                <a:solidFill>
                  <a:srgbClr val="7030A0"/>
                </a:solidFill>
              </a:rPr>
              <a:t>HBS </a:t>
            </a:r>
            <a:r>
              <a:rPr lang="en-US" dirty="0" err="1" smtClean="0">
                <a:solidFill>
                  <a:srgbClr val="7030A0"/>
                </a:solidFill>
              </a:rPr>
              <a:t>yg</a:t>
            </a:r>
            <a:r>
              <a:rPr lang="en-US" dirty="0" smtClean="0">
                <a:solidFill>
                  <a:srgbClr val="7030A0"/>
                </a:solidFill>
              </a:rPr>
              <a:t> </a:t>
            </a:r>
            <a:r>
              <a:rPr lang="en-US" dirty="0" err="1" smtClean="0">
                <a:solidFill>
                  <a:srgbClr val="7030A0"/>
                </a:solidFill>
              </a:rPr>
              <a:t>diterima</a:t>
            </a:r>
            <a:r>
              <a:rPr lang="en-US" dirty="0" smtClean="0">
                <a:solidFill>
                  <a:srgbClr val="7030A0"/>
                </a:solidFill>
              </a:rPr>
              <a:t> </a:t>
            </a:r>
            <a:r>
              <a:rPr lang="en-US" dirty="0" err="1" smtClean="0">
                <a:solidFill>
                  <a:srgbClr val="7030A0"/>
                </a:solidFill>
              </a:rPr>
              <a:t>mempunyai</a:t>
            </a:r>
            <a:r>
              <a:rPr lang="en-US" dirty="0" smtClean="0">
                <a:solidFill>
                  <a:srgbClr val="7030A0"/>
                </a:solidFill>
              </a:rPr>
              <a:t> </a:t>
            </a:r>
            <a:r>
              <a:rPr lang="en-US" dirty="0" err="1" smtClean="0">
                <a:solidFill>
                  <a:srgbClr val="7030A0"/>
                </a:solidFill>
              </a:rPr>
              <a:t>harga</a:t>
            </a:r>
            <a:r>
              <a:rPr lang="en-US" dirty="0" smtClean="0">
                <a:solidFill>
                  <a:srgbClr val="7030A0"/>
                </a:solidFill>
              </a:rPr>
              <a:t> </a:t>
            </a:r>
            <a:r>
              <a:rPr lang="en-US" dirty="0" err="1" smtClean="0">
                <a:solidFill>
                  <a:srgbClr val="7030A0"/>
                </a:solidFill>
              </a:rPr>
              <a:t>pasar</a:t>
            </a:r>
            <a:r>
              <a:rPr lang="en-US" dirty="0" smtClean="0">
                <a:solidFill>
                  <a:srgbClr val="7030A0"/>
                </a:solidFill>
              </a:rPr>
              <a:t>/</a:t>
            </a:r>
            <a:r>
              <a:rPr lang="en-US" dirty="0" err="1" smtClean="0">
                <a:solidFill>
                  <a:srgbClr val="7030A0"/>
                </a:solidFill>
              </a:rPr>
              <a:t>nilai</a:t>
            </a:r>
            <a:r>
              <a:rPr lang="en-US" dirty="0" smtClean="0">
                <a:solidFill>
                  <a:srgbClr val="7030A0"/>
                </a:solidFill>
              </a:rPr>
              <a:t> </a:t>
            </a:r>
            <a:r>
              <a:rPr lang="en-US" dirty="0" err="1" smtClean="0">
                <a:solidFill>
                  <a:srgbClr val="7030A0"/>
                </a:solidFill>
              </a:rPr>
              <a:t>ekonomis</a:t>
            </a:r>
            <a:endParaRPr lang="en-US" dirty="0" smtClean="0">
              <a:solidFill>
                <a:srgbClr val="7030A0"/>
              </a:solidFill>
            </a:endParaRPr>
          </a:p>
          <a:p>
            <a:pPr eaLnBrk="1" hangingPunct="1"/>
            <a:r>
              <a:rPr lang="en-US" dirty="0" err="1" smtClean="0">
                <a:solidFill>
                  <a:srgbClr val="7030A0"/>
                </a:solidFill>
              </a:rPr>
              <a:t>HPo</a:t>
            </a:r>
            <a:r>
              <a:rPr lang="en-US" dirty="0" smtClean="0">
                <a:solidFill>
                  <a:srgbClr val="7030A0"/>
                </a:solidFill>
              </a:rPr>
              <a:t> </a:t>
            </a:r>
            <a:r>
              <a:rPr lang="en-US" dirty="0" err="1" smtClean="0">
                <a:solidFill>
                  <a:srgbClr val="7030A0"/>
                </a:solidFill>
              </a:rPr>
              <a:t>investasi</a:t>
            </a:r>
            <a:r>
              <a:rPr lang="en-US" dirty="0" smtClean="0">
                <a:solidFill>
                  <a:srgbClr val="7030A0"/>
                </a:solidFill>
              </a:rPr>
              <a:t> </a:t>
            </a:r>
            <a:r>
              <a:rPr lang="en-US" dirty="0" err="1" smtClean="0">
                <a:solidFill>
                  <a:srgbClr val="7030A0"/>
                </a:solidFill>
              </a:rPr>
              <a:t>saham</a:t>
            </a:r>
            <a:r>
              <a:rPr lang="en-US" dirty="0" smtClean="0">
                <a:solidFill>
                  <a:srgbClr val="7030A0"/>
                </a:solidFill>
              </a:rPr>
              <a:t> </a:t>
            </a:r>
            <a:r>
              <a:rPr lang="en-US" dirty="0" err="1" smtClean="0">
                <a:solidFill>
                  <a:srgbClr val="7030A0"/>
                </a:solidFill>
              </a:rPr>
              <a:t>sebelumnya</a:t>
            </a:r>
            <a:r>
              <a:rPr lang="en-US" dirty="0" smtClean="0">
                <a:solidFill>
                  <a:srgbClr val="7030A0"/>
                </a:solidFill>
              </a:rPr>
              <a:t> </a:t>
            </a:r>
            <a:r>
              <a:rPr lang="en-US" dirty="0" err="1" smtClean="0">
                <a:solidFill>
                  <a:srgbClr val="7030A0"/>
                </a:solidFill>
              </a:rPr>
              <a:t>dialokasi</a:t>
            </a:r>
            <a:r>
              <a:rPr lang="en-US" dirty="0" smtClean="0">
                <a:solidFill>
                  <a:srgbClr val="7030A0"/>
                </a:solidFill>
              </a:rPr>
              <a:t> </a:t>
            </a:r>
            <a:r>
              <a:rPr lang="en-US" dirty="0" err="1" smtClean="0">
                <a:solidFill>
                  <a:srgbClr val="7030A0"/>
                </a:solidFill>
              </a:rPr>
              <a:t>ke</a:t>
            </a:r>
            <a:r>
              <a:rPr lang="en-US" dirty="0" smtClean="0">
                <a:solidFill>
                  <a:srgbClr val="7030A0"/>
                </a:solidFill>
              </a:rPr>
              <a:t> HBS </a:t>
            </a:r>
            <a:r>
              <a:rPr lang="en-US" dirty="0" err="1" smtClean="0">
                <a:solidFill>
                  <a:srgbClr val="7030A0"/>
                </a:solidFill>
              </a:rPr>
              <a:t>dgn</a:t>
            </a:r>
            <a:r>
              <a:rPr lang="en-US" dirty="0" smtClean="0">
                <a:solidFill>
                  <a:srgbClr val="7030A0"/>
                </a:solidFill>
              </a:rPr>
              <a:t> </a:t>
            </a:r>
            <a:r>
              <a:rPr lang="en-US" dirty="0" err="1" smtClean="0">
                <a:solidFill>
                  <a:srgbClr val="7030A0"/>
                </a:solidFill>
              </a:rPr>
              <a:t>rumus</a:t>
            </a:r>
            <a:r>
              <a:rPr lang="en-US" dirty="0" smtClean="0">
                <a:solidFill>
                  <a:srgbClr val="7030A0"/>
                </a:solidFill>
              </a:rPr>
              <a:t>:</a:t>
            </a:r>
          </a:p>
        </p:txBody>
      </p:sp>
    </p:spTree>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57200" y="274638"/>
            <a:ext cx="8229600" cy="511175"/>
          </a:xfrm>
        </p:spPr>
        <p:txBody>
          <a:bodyPr/>
          <a:lstStyle/>
          <a:p>
            <a:pPr algn="just" eaLnBrk="1" hangingPunct="1"/>
            <a:r>
              <a:rPr lang="id-ID" sz="2400" smtClean="0"/>
              <a:t>Harga perolehan hak beli saham =</a:t>
            </a:r>
          </a:p>
        </p:txBody>
      </p:sp>
      <p:sp>
        <p:nvSpPr>
          <p:cNvPr id="14339" name="Content Placeholder 2"/>
          <p:cNvSpPr>
            <a:spLocks noGrp="1"/>
          </p:cNvSpPr>
          <p:nvPr>
            <p:ph idx="1"/>
          </p:nvPr>
        </p:nvSpPr>
        <p:spPr>
          <a:xfrm>
            <a:off x="457200" y="785813"/>
            <a:ext cx="8229600" cy="5340350"/>
          </a:xfrm>
        </p:spPr>
        <p:txBody>
          <a:bodyPr/>
          <a:lstStyle/>
          <a:p>
            <a:pPr eaLnBrk="1" hangingPunct="1"/>
            <a:r>
              <a:rPr lang="id-ID" sz="2400" smtClean="0"/>
              <a:t>Harga Pasar hak beli saham	X Harga perolehan saham</a:t>
            </a:r>
          </a:p>
          <a:p>
            <a:pPr eaLnBrk="1" hangingPunct="1"/>
            <a:r>
              <a:rPr lang="id-ID" sz="2400" smtClean="0"/>
              <a:t>Harga pasar saham + Harga pasar</a:t>
            </a:r>
          </a:p>
          <a:p>
            <a:pPr eaLnBrk="1" hangingPunct="1">
              <a:buFont typeface="Arial" charset="0"/>
              <a:buNone/>
            </a:pPr>
            <a:r>
              <a:rPr lang="id-ID" sz="2400" smtClean="0"/>
              <a:t>	Tanpa hak beli shm     hak beli shm</a:t>
            </a:r>
          </a:p>
          <a:p>
            <a:pPr eaLnBrk="1" hangingPunct="1">
              <a:buFont typeface="Arial" charset="0"/>
              <a:buNone/>
            </a:pPr>
            <a:endParaRPr lang="id-ID" sz="2400" smtClean="0"/>
          </a:p>
          <a:p>
            <a:pPr eaLnBrk="1" hangingPunct="1">
              <a:buFont typeface="Arial" charset="0"/>
              <a:buNone/>
            </a:pPr>
            <a:r>
              <a:rPr lang="id-ID" sz="2400" smtClean="0"/>
              <a:t>Harga perolehan baru untuk saham =</a:t>
            </a:r>
          </a:p>
          <a:p>
            <a:pPr eaLnBrk="1" hangingPunct="1"/>
            <a:r>
              <a:rPr lang="id-ID" sz="2400" smtClean="0"/>
              <a:t>Harga Pasar shm tanpahak beli saham    X Harga perolhn shm </a:t>
            </a:r>
          </a:p>
          <a:p>
            <a:pPr eaLnBrk="1" hangingPunct="1"/>
            <a:r>
              <a:rPr lang="id-ID" sz="2400" smtClean="0"/>
              <a:t>Harga pasar shm   +    Harga pasar</a:t>
            </a:r>
          </a:p>
          <a:p>
            <a:pPr eaLnBrk="1" hangingPunct="1">
              <a:buFont typeface="Arial" charset="0"/>
              <a:buNone/>
            </a:pPr>
            <a:r>
              <a:rPr lang="id-ID" sz="2400" smtClean="0"/>
              <a:t>	Tanpa hak bl shm         hak beli shm</a:t>
            </a:r>
          </a:p>
          <a:p>
            <a:pPr eaLnBrk="1" hangingPunct="1">
              <a:buFont typeface="Arial" charset="0"/>
              <a:buNone/>
            </a:pPr>
            <a:endParaRPr lang="id-ID" sz="2400" smtClean="0"/>
          </a:p>
          <a:p>
            <a:pPr eaLnBrk="1" hangingPunct="1">
              <a:buFont typeface="Arial" charset="0"/>
              <a:buNone/>
            </a:pPr>
            <a:r>
              <a:rPr lang="id-ID" sz="2400" smtClean="0"/>
              <a:t>Dari rumus di atas, jika HP hak beli saham sudah diketahui, maka dengan mengurangkan dari harga perolehan saham lama, akan diperoleh harga perolehan saham baru.</a:t>
            </a:r>
          </a:p>
          <a:p>
            <a:pPr eaLnBrk="1" hangingPunct="1"/>
            <a:endParaRPr lang="id-ID" sz="2400" smtClean="0"/>
          </a:p>
          <a:p>
            <a:pPr eaLnBrk="1" hangingPunct="1"/>
            <a:endParaRPr lang="id-ID" sz="2400" smtClean="0"/>
          </a:p>
        </p:txBody>
      </p:sp>
      <p:cxnSp>
        <p:nvCxnSpPr>
          <p:cNvPr id="5" name="Straight Connector 4"/>
          <p:cNvCxnSpPr/>
          <p:nvPr/>
        </p:nvCxnSpPr>
        <p:spPr>
          <a:xfrm>
            <a:off x="928688" y="1285875"/>
            <a:ext cx="3929062"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928688" y="3427413"/>
            <a:ext cx="4786312" cy="1587"/>
          </a:xfrm>
          <a:prstGeom prst="line">
            <a:avLst/>
          </a:prstGeom>
        </p:spPr>
        <p:style>
          <a:lnRef idx="1">
            <a:schemeClr val="accent1"/>
          </a:lnRef>
          <a:fillRef idx="0">
            <a:schemeClr val="accent1"/>
          </a:fillRef>
          <a:effectRef idx="0">
            <a:schemeClr val="accent1"/>
          </a:effectRef>
          <a:fontRef idx="minor">
            <a:schemeClr val="tx1"/>
          </a:fontRef>
        </p:style>
      </p:cxnSp>
      <p:pic>
        <p:nvPicPr>
          <p:cNvPr id="14342" name="Picture 2" descr="C:\Program Files\Microsoft Office\MEDIA\CAGCAT10\j0199036.wmf"/>
          <p:cNvPicPr>
            <a:picLocks noChangeAspect="1" noChangeArrowheads="1"/>
          </p:cNvPicPr>
          <p:nvPr/>
        </p:nvPicPr>
        <p:blipFill>
          <a:blip r:embed="rId3" cstate="print"/>
          <a:srcRect/>
          <a:stretch>
            <a:fillRect/>
          </a:stretch>
        </p:blipFill>
        <p:spPr bwMode="auto">
          <a:xfrm>
            <a:off x="6286500" y="1214438"/>
            <a:ext cx="1570038" cy="17303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3"/>
          <p:cNvSpPr>
            <a:spLocks noGrp="1" noChangeArrowheads="1"/>
          </p:cNvSpPr>
          <p:nvPr>
            <p:ph type="body" idx="1"/>
          </p:nvPr>
        </p:nvSpPr>
        <p:spPr>
          <a:xfrm>
            <a:off x="914400" y="609600"/>
            <a:ext cx="8229600" cy="5334000"/>
          </a:xfrm>
        </p:spPr>
        <p:txBody>
          <a:bodyPr/>
          <a:lstStyle/>
          <a:p>
            <a:pPr eaLnBrk="1" hangingPunct="1"/>
            <a:r>
              <a:rPr lang="en-US" dirty="0" err="1" smtClean="0"/>
              <a:t>Alokasi</a:t>
            </a:r>
            <a:r>
              <a:rPr lang="en-US" dirty="0" smtClean="0"/>
              <a:t> </a:t>
            </a:r>
            <a:r>
              <a:rPr lang="en-US" dirty="0" err="1" smtClean="0"/>
              <a:t>ke</a:t>
            </a:r>
            <a:r>
              <a:rPr lang="en-US" dirty="0" smtClean="0"/>
              <a:t> HBS:</a:t>
            </a:r>
          </a:p>
          <a:p>
            <a:pPr eaLnBrk="1" hangingPunct="1">
              <a:lnSpc>
                <a:spcPct val="70000"/>
              </a:lnSpc>
              <a:buFontTx/>
              <a:buNone/>
            </a:pPr>
            <a:r>
              <a:rPr lang="en-US" dirty="0" smtClean="0"/>
              <a:t>	</a:t>
            </a:r>
            <a:r>
              <a:rPr lang="en-US" dirty="0" err="1" smtClean="0"/>
              <a:t>Hrg</a:t>
            </a:r>
            <a:r>
              <a:rPr lang="en-US" dirty="0" smtClean="0"/>
              <a:t> </a:t>
            </a:r>
            <a:r>
              <a:rPr lang="en-US" dirty="0" err="1" smtClean="0"/>
              <a:t>Pasar</a:t>
            </a:r>
            <a:r>
              <a:rPr lang="en-US" dirty="0" smtClean="0"/>
              <a:t> HBS  	         X </a:t>
            </a:r>
            <a:r>
              <a:rPr lang="en-US" dirty="0" err="1" smtClean="0"/>
              <a:t>HPo</a:t>
            </a:r>
            <a:r>
              <a:rPr lang="en-US" dirty="0" smtClean="0"/>
              <a:t> </a:t>
            </a:r>
            <a:r>
              <a:rPr lang="en-US" dirty="0" err="1" smtClean="0"/>
              <a:t>shm</a:t>
            </a:r>
            <a:r>
              <a:rPr lang="en-US" dirty="0" smtClean="0"/>
              <a:t> </a:t>
            </a:r>
            <a:r>
              <a:rPr lang="en-US" dirty="0" err="1" smtClean="0"/>
              <a:t>semula</a:t>
            </a:r>
            <a:endParaRPr lang="en-US" dirty="0" smtClean="0"/>
          </a:p>
          <a:p>
            <a:pPr eaLnBrk="1" hangingPunct="1">
              <a:lnSpc>
                <a:spcPct val="70000"/>
              </a:lnSpc>
              <a:buFontTx/>
              <a:buNone/>
            </a:pPr>
            <a:r>
              <a:rPr lang="en-US" dirty="0" smtClean="0"/>
              <a:t>	</a:t>
            </a:r>
            <a:r>
              <a:rPr lang="en-US" dirty="0" err="1" smtClean="0"/>
              <a:t>H.Psr</a:t>
            </a:r>
            <a:r>
              <a:rPr lang="en-US" dirty="0" smtClean="0"/>
              <a:t> </a:t>
            </a:r>
            <a:r>
              <a:rPr lang="en-US" dirty="0" err="1" smtClean="0"/>
              <a:t>tnpa</a:t>
            </a:r>
            <a:r>
              <a:rPr lang="en-US" dirty="0" smtClean="0"/>
              <a:t> HBS + </a:t>
            </a:r>
            <a:r>
              <a:rPr lang="en-US" dirty="0" err="1" smtClean="0"/>
              <a:t>HPsr</a:t>
            </a:r>
            <a:r>
              <a:rPr lang="en-US" dirty="0" smtClean="0"/>
              <a:t> HBS</a:t>
            </a:r>
          </a:p>
          <a:p>
            <a:pPr eaLnBrk="1" hangingPunct="1">
              <a:lnSpc>
                <a:spcPct val="70000"/>
              </a:lnSpc>
              <a:buFontTx/>
              <a:buNone/>
            </a:pPr>
            <a:endParaRPr lang="en-US" dirty="0" smtClean="0"/>
          </a:p>
          <a:p>
            <a:pPr eaLnBrk="1" hangingPunct="1">
              <a:lnSpc>
                <a:spcPct val="70000"/>
              </a:lnSpc>
            </a:pPr>
            <a:r>
              <a:rPr lang="en-US" dirty="0" err="1" smtClean="0"/>
              <a:t>HPo</a:t>
            </a:r>
            <a:r>
              <a:rPr lang="en-US" dirty="0" smtClean="0"/>
              <a:t> </a:t>
            </a:r>
            <a:r>
              <a:rPr lang="en-US" dirty="0" err="1" smtClean="0"/>
              <a:t>saham</a:t>
            </a:r>
            <a:r>
              <a:rPr lang="en-US" dirty="0" smtClean="0"/>
              <a:t> </a:t>
            </a:r>
            <a:r>
              <a:rPr lang="en-US" dirty="0" err="1" smtClean="0"/>
              <a:t>setelah</a:t>
            </a:r>
            <a:r>
              <a:rPr lang="en-US" dirty="0" smtClean="0"/>
              <a:t> </a:t>
            </a:r>
            <a:r>
              <a:rPr lang="en-US" dirty="0" err="1" smtClean="0"/>
              <a:t>alokasi</a:t>
            </a:r>
            <a:r>
              <a:rPr lang="en-US" dirty="0" smtClean="0"/>
              <a:t> </a:t>
            </a:r>
            <a:r>
              <a:rPr lang="en-US" dirty="0" err="1" smtClean="0"/>
              <a:t>ke</a:t>
            </a:r>
            <a:r>
              <a:rPr lang="en-US" dirty="0" smtClean="0"/>
              <a:t> HBS:</a:t>
            </a:r>
          </a:p>
          <a:p>
            <a:pPr eaLnBrk="1" hangingPunct="1">
              <a:lnSpc>
                <a:spcPct val="70000"/>
              </a:lnSpc>
              <a:buFontTx/>
              <a:buNone/>
            </a:pPr>
            <a:r>
              <a:rPr lang="en-US" dirty="0" smtClean="0"/>
              <a:t>	</a:t>
            </a:r>
            <a:r>
              <a:rPr lang="en-US" dirty="0" err="1" smtClean="0"/>
              <a:t>H.Psr</a:t>
            </a:r>
            <a:r>
              <a:rPr lang="en-US" dirty="0" smtClean="0"/>
              <a:t> </a:t>
            </a:r>
            <a:r>
              <a:rPr lang="en-US" dirty="0" err="1" smtClean="0"/>
              <a:t>tnp</a:t>
            </a:r>
            <a:r>
              <a:rPr lang="en-US" dirty="0" smtClean="0"/>
              <a:t> HBS	      </a:t>
            </a:r>
            <a:r>
              <a:rPr lang="id-ID" dirty="0" smtClean="0"/>
              <a:t>           </a:t>
            </a:r>
            <a:r>
              <a:rPr lang="en-US" dirty="0" smtClean="0"/>
              <a:t>  X </a:t>
            </a:r>
            <a:r>
              <a:rPr lang="en-US" dirty="0" err="1" smtClean="0"/>
              <a:t>HPo</a:t>
            </a:r>
            <a:r>
              <a:rPr lang="en-US" dirty="0" smtClean="0"/>
              <a:t> </a:t>
            </a:r>
            <a:r>
              <a:rPr lang="en-US" dirty="0" err="1" smtClean="0"/>
              <a:t>shm</a:t>
            </a:r>
            <a:r>
              <a:rPr lang="en-US" dirty="0" smtClean="0"/>
              <a:t> </a:t>
            </a:r>
            <a:r>
              <a:rPr lang="en-US" dirty="0" err="1" smtClean="0"/>
              <a:t>semula</a:t>
            </a:r>
            <a:endParaRPr lang="en-US" dirty="0" smtClean="0"/>
          </a:p>
          <a:p>
            <a:pPr eaLnBrk="1" hangingPunct="1">
              <a:lnSpc>
                <a:spcPct val="70000"/>
              </a:lnSpc>
              <a:buFontTx/>
              <a:buNone/>
            </a:pPr>
            <a:r>
              <a:rPr lang="en-US" dirty="0" smtClean="0"/>
              <a:t>	</a:t>
            </a:r>
            <a:r>
              <a:rPr lang="en-US" dirty="0" err="1" smtClean="0"/>
              <a:t>HPsr</a:t>
            </a:r>
            <a:r>
              <a:rPr lang="en-US" dirty="0" smtClean="0"/>
              <a:t> </a:t>
            </a:r>
            <a:r>
              <a:rPr lang="en-US" dirty="0" err="1" smtClean="0"/>
              <a:t>tnp</a:t>
            </a:r>
            <a:r>
              <a:rPr lang="en-US" dirty="0" smtClean="0"/>
              <a:t> HBS + </a:t>
            </a:r>
            <a:r>
              <a:rPr lang="en-US" dirty="0" err="1" smtClean="0"/>
              <a:t>HPsr</a:t>
            </a:r>
            <a:r>
              <a:rPr lang="en-US" dirty="0" smtClean="0"/>
              <a:t> HBS</a:t>
            </a:r>
          </a:p>
          <a:p>
            <a:pPr eaLnBrk="1" hangingPunct="1">
              <a:lnSpc>
                <a:spcPct val="70000"/>
              </a:lnSpc>
              <a:buFontTx/>
              <a:buNone/>
            </a:pPr>
            <a:endParaRPr lang="en-US" dirty="0" smtClean="0"/>
          </a:p>
          <a:p>
            <a:pPr eaLnBrk="1" hangingPunct="1">
              <a:lnSpc>
                <a:spcPct val="70000"/>
              </a:lnSpc>
              <a:buFontTx/>
              <a:buNone/>
            </a:pPr>
            <a:endParaRPr lang="en-US" dirty="0" smtClean="0"/>
          </a:p>
          <a:p>
            <a:pPr eaLnBrk="1" hangingPunct="1"/>
            <a:endParaRPr lang="en-US" dirty="0" smtClean="0"/>
          </a:p>
        </p:txBody>
      </p:sp>
      <p:sp>
        <p:nvSpPr>
          <p:cNvPr id="14339" name="Line 4"/>
          <p:cNvSpPr>
            <a:spLocks noChangeShapeType="1"/>
          </p:cNvSpPr>
          <p:nvPr/>
        </p:nvSpPr>
        <p:spPr bwMode="auto">
          <a:xfrm>
            <a:off x="1309694" y="1571612"/>
            <a:ext cx="4191000" cy="0"/>
          </a:xfrm>
          <a:prstGeom prst="line">
            <a:avLst/>
          </a:prstGeom>
          <a:noFill/>
          <a:ln w="12700" cap="sq">
            <a:solidFill>
              <a:schemeClr val="folHlink"/>
            </a:solidFill>
            <a:round/>
            <a:headEnd type="none" w="sm" len="sm"/>
            <a:tailEnd type="none" w="sm" len="sm"/>
          </a:ln>
        </p:spPr>
        <p:txBody>
          <a:bodyPr/>
          <a:lstStyle/>
          <a:p>
            <a:endParaRPr lang="id-ID"/>
          </a:p>
        </p:txBody>
      </p:sp>
      <p:sp>
        <p:nvSpPr>
          <p:cNvPr id="14340" name="Line 5"/>
          <p:cNvSpPr>
            <a:spLocks noChangeShapeType="1"/>
          </p:cNvSpPr>
          <p:nvPr/>
        </p:nvSpPr>
        <p:spPr bwMode="auto">
          <a:xfrm>
            <a:off x="1285852" y="3357562"/>
            <a:ext cx="4419600" cy="0"/>
          </a:xfrm>
          <a:prstGeom prst="line">
            <a:avLst/>
          </a:prstGeom>
          <a:noFill/>
          <a:ln w="12700" cap="sq">
            <a:solidFill>
              <a:schemeClr val="folHlink"/>
            </a:solidFill>
            <a:round/>
            <a:headEnd type="none" w="sm" len="sm"/>
            <a:tailEnd type="none" w="sm" len="sm"/>
          </a:ln>
        </p:spPr>
        <p:txBody>
          <a:bodyPr/>
          <a:lstStyle/>
          <a:p>
            <a:endParaRPr lang="id-ID"/>
          </a:p>
        </p:txBody>
      </p:sp>
    </p:spTree>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39737"/>
          </a:xfrm>
        </p:spPr>
        <p:txBody>
          <a:bodyPr rtlCol="0">
            <a:normAutofit fontScale="90000"/>
          </a:bodyPr>
          <a:lstStyle/>
          <a:p>
            <a:pPr algn="just" eaLnBrk="1" fontAlgn="auto" hangingPunct="1">
              <a:spcAft>
                <a:spcPts val="0"/>
              </a:spcAft>
              <a:defRPr/>
            </a:pPr>
            <a:r>
              <a:rPr lang="id-ID" sz="2400" dirty="0" smtClean="0"/>
              <a:t>Contoh</a:t>
            </a:r>
            <a:endParaRPr lang="id-ID" sz="2400" dirty="0"/>
          </a:p>
        </p:txBody>
      </p:sp>
      <p:sp>
        <p:nvSpPr>
          <p:cNvPr id="15363" name="Content Placeholder 2"/>
          <p:cNvSpPr>
            <a:spLocks noGrp="1"/>
          </p:cNvSpPr>
          <p:nvPr>
            <p:ph idx="1"/>
          </p:nvPr>
        </p:nvSpPr>
        <p:spPr>
          <a:xfrm>
            <a:off x="457200" y="714375"/>
            <a:ext cx="8229600" cy="5411788"/>
          </a:xfrm>
        </p:spPr>
        <p:txBody>
          <a:bodyPr/>
          <a:lstStyle/>
          <a:p>
            <a:pPr eaLnBrk="1" hangingPunct="1"/>
            <a:r>
              <a:rPr lang="id-ID" sz="2400" smtClean="0"/>
              <a:t>PT. Sejahtera memiliki 100 lembar saham PT, Matahari, nominal Rp. 10.000/lembar, di beli tahun 2000 dengan harga Rp. 1.000.000</a:t>
            </a:r>
          </a:p>
          <a:p>
            <a:pPr eaLnBrk="1" hangingPunct="1">
              <a:buFont typeface="Arial" charset="0"/>
              <a:buNone/>
            </a:pPr>
            <a:r>
              <a:rPr lang="id-ID" sz="2400" smtClean="0"/>
              <a:t>	Pada bulan Mei 2001 PT. Sejahtera menerima hak beli saham yang dapat digunakan untk membeli saham baru, yaitu setiap memiliki 4 lembar saham lama diberi hak untuk membeli 1 lembar saham baru dengan harga Rp.10.000/lembar</a:t>
            </a:r>
          </a:p>
          <a:p>
            <a:pPr eaLnBrk="1" hangingPunct="1">
              <a:buFont typeface="Arial" charset="0"/>
              <a:buNone/>
            </a:pPr>
            <a:r>
              <a:rPr lang="id-ID" sz="2400" smtClean="0"/>
              <a:t>	Pada saat penerimaan hak beli saham diketahui: </a:t>
            </a:r>
          </a:p>
          <a:p>
            <a:pPr eaLnBrk="1" hangingPunct="1">
              <a:buFont typeface="Arial" charset="0"/>
              <a:buNone/>
            </a:pPr>
            <a:r>
              <a:rPr lang="id-ID" sz="2400" smtClean="0"/>
              <a:t>		Harga pasar saham lama (tanpa hak)		Rp. 12.000</a:t>
            </a:r>
          </a:p>
          <a:p>
            <a:pPr eaLnBrk="1" hangingPunct="1">
              <a:buFont typeface="Arial" charset="0"/>
              <a:buNone/>
            </a:pPr>
            <a:r>
              <a:rPr lang="id-ID" sz="2400" smtClean="0"/>
              <a:t>		Hak beli saham 				Rp.       500</a:t>
            </a:r>
          </a:p>
          <a:p>
            <a:pPr eaLnBrk="1" hangingPunct="1"/>
            <a:r>
              <a:rPr lang="id-ID" sz="2400" smtClean="0"/>
              <a:t>Harga perolahan saham sebesar Rp. 1.000.000 akan dibagikan kepada saham dan hak beli saham dengan cara sbb :</a:t>
            </a:r>
          </a:p>
        </p:txBody>
      </p:sp>
      <p:pic>
        <p:nvPicPr>
          <p:cNvPr id="15364" name="Picture 2" descr="C:\Program Files\Microsoft Office\MEDIA\CAGCAT10\j0199661.wmf"/>
          <p:cNvPicPr>
            <a:picLocks noChangeAspect="1" noChangeArrowheads="1"/>
          </p:cNvPicPr>
          <p:nvPr/>
        </p:nvPicPr>
        <p:blipFill>
          <a:blip r:embed="rId2" cstate="print"/>
          <a:srcRect/>
          <a:stretch>
            <a:fillRect/>
          </a:stretch>
        </p:blipFill>
        <p:spPr bwMode="auto">
          <a:xfrm>
            <a:off x="6429375" y="5500688"/>
            <a:ext cx="2143125" cy="135731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39737"/>
          </a:xfrm>
        </p:spPr>
        <p:txBody>
          <a:bodyPr rtlCol="0">
            <a:normAutofit fontScale="90000"/>
          </a:bodyPr>
          <a:lstStyle/>
          <a:p>
            <a:pPr algn="just" eaLnBrk="1" fontAlgn="auto" hangingPunct="1">
              <a:spcAft>
                <a:spcPts val="0"/>
              </a:spcAft>
              <a:defRPr/>
            </a:pPr>
            <a:r>
              <a:rPr lang="id-ID" sz="2400" dirty="0" smtClean="0"/>
              <a:t>a. Harga Perolehan hak beli Saham</a:t>
            </a:r>
            <a:endParaRPr lang="id-ID" sz="2400" dirty="0"/>
          </a:p>
        </p:txBody>
      </p:sp>
      <p:sp>
        <p:nvSpPr>
          <p:cNvPr id="3" name="Content Placeholder 2"/>
          <p:cNvSpPr>
            <a:spLocks noGrp="1"/>
          </p:cNvSpPr>
          <p:nvPr>
            <p:ph idx="1"/>
          </p:nvPr>
        </p:nvSpPr>
        <p:spPr>
          <a:xfrm>
            <a:off x="457200" y="714375"/>
            <a:ext cx="8229600" cy="5929313"/>
          </a:xfrm>
        </p:spPr>
        <p:txBody>
          <a:bodyPr rtlCol="0">
            <a:normAutofit fontScale="92500" lnSpcReduction="10000"/>
          </a:bodyPr>
          <a:lstStyle/>
          <a:p>
            <a:pPr eaLnBrk="1" fontAlgn="auto" hangingPunct="1">
              <a:spcAft>
                <a:spcPts val="0"/>
              </a:spcAft>
              <a:buFont typeface="Arial" pitchFamily="34" charset="0"/>
              <a:buNone/>
              <a:defRPr/>
            </a:pPr>
            <a:r>
              <a:rPr lang="id-ID" sz="2400" dirty="0" smtClean="0"/>
              <a:t>	500 			X Rp. 1.000.000	= Rp. 40.000</a:t>
            </a:r>
          </a:p>
          <a:p>
            <a:pPr eaLnBrk="1" fontAlgn="auto" hangingPunct="1">
              <a:spcAft>
                <a:spcPts val="0"/>
              </a:spcAft>
              <a:buFont typeface="Arial" pitchFamily="34" charset="0"/>
              <a:buNone/>
              <a:defRPr/>
            </a:pPr>
            <a:r>
              <a:rPr lang="id-ID" sz="2400" dirty="0" smtClean="0"/>
              <a:t>	12.000 + 500</a:t>
            </a:r>
          </a:p>
          <a:p>
            <a:pPr eaLnBrk="1" fontAlgn="auto" hangingPunct="1">
              <a:spcAft>
                <a:spcPts val="0"/>
              </a:spcAft>
              <a:buFont typeface="Arial" pitchFamily="34" charset="0"/>
              <a:buChar char="•"/>
              <a:defRPr/>
            </a:pPr>
            <a:r>
              <a:rPr lang="id-ID" sz="2400" dirty="0" smtClean="0"/>
              <a:t>Harga perolehan baru untuk saham ;</a:t>
            </a:r>
          </a:p>
          <a:p>
            <a:pPr eaLnBrk="1" fontAlgn="auto" hangingPunct="1">
              <a:spcAft>
                <a:spcPts val="0"/>
              </a:spcAft>
              <a:buFont typeface="Arial" pitchFamily="34" charset="0"/>
              <a:buNone/>
              <a:defRPr/>
            </a:pPr>
            <a:r>
              <a:rPr lang="id-ID" sz="2400" dirty="0" smtClean="0"/>
              <a:t>	12.000		x Rp. 1.000.000	= Rp. 960.000</a:t>
            </a:r>
          </a:p>
          <a:p>
            <a:pPr eaLnBrk="1" fontAlgn="auto" hangingPunct="1">
              <a:spcAft>
                <a:spcPts val="0"/>
              </a:spcAft>
              <a:buFont typeface="Arial" pitchFamily="34" charset="0"/>
              <a:buNone/>
              <a:defRPr/>
            </a:pPr>
            <a:r>
              <a:rPr lang="id-ID" sz="2400" dirty="0" smtClean="0"/>
              <a:t>	12.000 + 500</a:t>
            </a:r>
          </a:p>
          <a:p>
            <a:pPr eaLnBrk="1" fontAlgn="auto" hangingPunct="1">
              <a:spcAft>
                <a:spcPts val="0"/>
              </a:spcAft>
              <a:buFont typeface="Arial" pitchFamily="34" charset="0"/>
              <a:buNone/>
              <a:defRPr/>
            </a:pPr>
            <a:endParaRPr lang="id-ID" sz="2400" dirty="0" smtClean="0"/>
          </a:p>
          <a:p>
            <a:pPr eaLnBrk="1" fontAlgn="auto" hangingPunct="1">
              <a:spcAft>
                <a:spcPts val="0"/>
              </a:spcAft>
              <a:buFont typeface="Arial" pitchFamily="34" charset="0"/>
              <a:buNone/>
              <a:defRPr/>
            </a:pPr>
            <a:r>
              <a:rPr lang="id-ID" sz="2400" dirty="0" smtClean="0"/>
              <a:t>b.  Harga perolehan saham			= Rp. 1.000.000</a:t>
            </a:r>
          </a:p>
          <a:p>
            <a:pPr eaLnBrk="1" fontAlgn="auto" hangingPunct="1">
              <a:spcAft>
                <a:spcPts val="0"/>
              </a:spcAft>
              <a:buFont typeface="Arial" pitchFamily="34" charset="0"/>
              <a:buNone/>
              <a:defRPr/>
            </a:pPr>
            <a:r>
              <a:rPr lang="id-ID" sz="2400" dirty="0" smtClean="0"/>
              <a:t>     Harga perolehan hak beli saham		= Rp.       40.000</a:t>
            </a:r>
          </a:p>
          <a:p>
            <a:pPr eaLnBrk="1" fontAlgn="auto" hangingPunct="1">
              <a:spcAft>
                <a:spcPts val="0"/>
              </a:spcAft>
              <a:buFont typeface="Arial" pitchFamily="34" charset="0"/>
              <a:buNone/>
              <a:defRPr/>
            </a:pPr>
            <a:r>
              <a:rPr lang="id-ID" sz="2400" dirty="0" smtClean="0"/>
              <a:t>	Harga perolehan baru unt sahm		= Rp.     960.000</a:t>
            </a:r>
          </a:p>
          <a:p>
            <a:pPr lvl="1" eaLnBrk="1" fontAlgn="auto" hangingPunct="1">
              <a:spcAft>
                <a:spcPts val="0"/>
              </a:spcAft>
              <a:buFont typeface="Arial" pitchFamily="34" charset="0"/>
              <a:buNone/>
              <a:defRPr/>
            </a:pPr>
            <a:endParaRPr lang="id-ID" sz="2400" dirty="0" smtClean="0"/>
          </a:p>
          <a:p>
            <a:pPr lvl="1" eaLnBrk="1" fontAlgn="auto" hangingPunct="1">
              <a:spcAft>
                <a:spcPts val="0"/>
              </a:spcAft>
              <a:buFont typeface="Arial" pitchFamily="34" charset="0"/>
              <a:buNone/>
              <a:defRPr/>
            </a:pPr>
            <a:r>
              <a:rPr lang="id-ID" sz="2400" dirty="0" smtClean="0"/>
              <a:t>Jurnal utk mencatat penerimaan hak beli saham ( 100 </a:t>
            </a:r>
            <a:r>
              <a:rPr lang="id-ID" sz="2400" smtClean="0"/>
              <a:t>lbr)</a:t>
            </a:r>
          </a:p>
          <a:p>
            <a:pPr lvl="1" eaLnBrk="1" fontAlgn="auto" hangingPunct="1">
              <a:spcAft>
                <a:spcPts val="0"/>
              </a:spcAft>
              <a:buFont typeface="Arial" pitchFamily="34" charset="0"/>
              <a:buNone/>
              <a:defRPr/>
            </a:pPr>
            <a:r>
              <a:rPr lang="id-ID" sz="2400" smtClean="0"/>
              <a:t>Investasi </a:t>
            </a:r>
            <a:r>
              <a:rPr lang="id-ID" sz="2400" dirty="0" smtClean="0"/>
              <a:t>hak beli saham		Rp. 40.000</a:t>
            </a:r>
          </a:p>
          <a:p>
            <a:pPr lvl="1" eaLnBrk="1" fontAlgn="auto" hangingPunct="1">
              <a:spcAft>
                <a:spcPts val="0"/>
              </a:spcAft>
              <a:buFont typeface="Arial" pitchFamily="34" charset="0"/>
              <a:buNone/>
              <a:defRPr/>
            </a:pPr>
            <a:r>
              <a:rPr lang="id-ID" sz="2400" dirty="0"/>
              <a:t>	</a:t>
            </a:r>
            <a:r>
              <a:rPr lang="id-ID" sz="2400" dirty="0" smtClean="0"/>
              <a:t>	Investasi dalam saham		Rp. 40.000</a:t>
            </a:r>
          </a:p>
          <a:p>
            <a:pPr lvl="1" eaLnBrk="1" fontAlgn="auto" hangingPunct="1">
              <a:spcAft>
                <a:spcPts val="0"/>
              </a:spcAft>
              <a:buFont typeface="Arial" pitchFamily="34" charset="0"/>
              <a:buNone/>
              <a:defRPr/>
            </a:pPr>
            <a:r>
              <a:rPr lang="id-ID" sz="2400" dirty="0" smtClean="0"/>
              <a:t>Hak beli saham ini dapat digunakan untuk membeli saham baru atau di jual kepada pihak lain</a:t>
            </a:r>
            <a:endParaRPr lang="id-ID" sz="2400" dirty="0"/>
          </a:p>
        </p:txBody>
      </p:sp>
      <p:cxnSp>
        <p:nvCxnSpPr>
          <p:cNvPr id="5" name="Straight Connector 4"/>
          <p:cNvCxnSpPr/>
          <p:nvPr/>
        </p:nvCxnSpPr>
        <p:spPr>
          <a:xfrm>
            <a:off x="928688" y="1071563"/>
            <a:ext cx="2143125" cy="1587"/>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928688" y="2214563"/>
            <a:ext cx="2357437" cy="1587"/>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6072188" y="3643313"/>
            <a:ext cx="2214562" cy="1587"/>
          </a:xfrm>
          <a:prstGeom prst="line">
            <a:avLst/>
          </a:prstGeom>
        </p:spPr>
        <p:style>
          <a:lnRef idx="1">
            <a:schemeClr val="accent1"/>
          </a:lnRef>
          <a:fillRef idx="0">
            <a:schemeClr val="accent1"/>
          </a:fillRef>
          <a:effectRef idx="0">
            <a:schemeClr val="accent1"/>
          </a:effectRef>
          <a:fontRef idx="minor">
            <a:schemeClr val="tx1"/>
          </a:fontRef>
        </p:style>
      </p:cxnSp>
      <p:pic>
        <p:nvPicPr>
          <p:cNvPr id="16391" name="Picture 2" descr="C:\Program Files\Microsoft Office\MEDIA\CAGCAT10\j0212219.wmf"/>
          <p:cNvPicPr>
            <a:picLocks noChangeAspect="1" noChangeArrowheads="1"/>
          </p:cNvPicPr>
          <p:nvPr/>
        </p:nvPicPr>
        <p:blipFill>
          <a:blip r:embed="rId3" cstate="print"/>
          <a:srcRect/>
          <a:stretch>
            <a:fillRect/>
          </a:stretch>
        </p:blipFill>
        <p:spPr bwMode="auto">
          <a:xfrm>
            <a:off x="7000875" y="357188"/>
            <a:ext cx="1746250" cy="221456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3"/>
          <p:cNvSpPr>
            <a:spLocks noGrp="1" noChangeArrowheads="1"/>
          </p:cNvSpPr>
          <p:nvPr>
            <p:ph type="body" idx="1"/>
          </p:nvPr>
        </p:nvSpPr>
        <p:spPr>
          <a:xfrm>
            <a:off x="914400" y="381000"/>
            <a:ext cx="7543800" cy="5562600"/>
          </a:xfrm>
        </p:spPr>
        <p:txBody>
          <a:bodyPr/>
          <a:lstStyle/>
          <a:p>
            <a:pPr eaLnBrk="1" hangingPunct="1"/>
            <a:r>
              <a:rPr lang="en-US" dirty="0" err="1" smtClean="0">
                <a:solidFill>
                  <a:srgbClr val="7030A0"/>
                </a:solidFill>
              </a:rPr>
              <a:t>Misal</a:t>
            </a:r>
            <a:r>
              <a:rPr lang="en-US" dirty="0" smtClean="0">
                <a:solidFill>
                  <a:srgbClr val="7030A0"/>
                </a:solidFill>
              </a:rPr>
              <a:t>:</a:t>
            </a:r>
          </a:p>
          <a:p>
            <a:pPr eaLnBrk="1" hangingPunct="1">
              <a:buFontTx/>
              <a:buNone/>
            </a:pPr>
            <a:r>
              <a:rPr lang="en-US" dirty="0" smtClean="0">
                <a:solidFill>
                  <a:srgbClr val="7030A0"/>
                </a:solidFill>
              </a:rPr>
              <a:t>	PT OMBO </a:t>
            </a:r>
            <a:r>
              <a:rPr lang="en-US" dirty="0" err="1" smtClean="0">
                <a:solidFill>
                  <a:srgbClr val="7030A0"/>
                </a:solidFill>
              </a:rPr>
              <a:t>mengeluarkan</a:t>
            </a:r>
            <a:r>
              <a:rPr lang="en-US" dirty="0" smtClean="0">
                <a:solidFill>
                  <a:srgbClr val="7030A0"/>
                </a:solidFill>
              </a:rPr>
              <a:t> 1000 </a:t>
            </a:r>
            <a:r>
              <a:rPr lang="en-US" dirty="0" err="1" smtClean="0">
                <a:solidFill>
                  <a:srgbClr val="7030A0"/>
                </a:solidFill>
              </a:rPr>
              <a:t>lbr</a:t>
            </a:r>
            <a:r>
              <a:rPr lang="en-US" dirty="0" smtClean="0">
                <a:solidFill>
                  <a:srgbClr val="7030A0"/>
                </a:solidFill>
              </a:rPr>
              <a:t> </a:t>
            </a:r>
            <a:r>
              <a:rPr lang="en-US" dirty="0" err="1" smtClean="0">
                <a:solidFill>
                  <a:srgbClr val="7030A0"/>
                </a:solidFill>
              </a:rPr>
              <a:t>shm</a:t>
            </a:r>
            <a:r>
              <a:rPr lang="en-US" dirty="0" smtClean="0">
                <a:solidFill>
                  <a:srgbClr val="7030A0"/>
                </a:solidFill>
              </a:rPr>
              <a:t> </a:t>
            </a:r>
            <a:r>
              <a:rPr lang="en-US" dirty="0" err="1" smtClean="0">
                <a:solidFill>
                  <a:srgbClr val="7030A0"/>
                </a:solidFill>
              </a:rPr>
              <a:t>baru</a:t>
            </a:r>
            <a:r>
              <a:rPr lang="en-US" dirty="0" smtClean="0">
                <a:solidFill>
                  <a:srgbClr val="7030A0"/>
                </a:solidFill>
              </a:rPr>
              <a:t>, nominal Rp.5000. </a:t>
            </a:r>
            <a:r>
              <a:rPr lang="en-US" dirty="0" err="1" smtClean="0">
                <a:solidFill>
                  <a:srgbClr val="7030A0"/>
                </a:solidFill>
              </a:rPr>
              <a:t>Setiap</a:t>
            </a:r>
            <a:r>
              <a:rPr lang="en-US" dirty="0" smtClean="0">
                <a:solidFill>
                  <a:srgbClr val="7030A0"/>
                </a:solidFill>
              </a:rPr>
              <a:t> </a:t>
            </a:r>
            <a:r>
              <a:rPr lang="en-US" dirty="0" err="1" smtClean="0">
                <a:solidFill>
                  <a:srgbClr val="7030A0"/>
                </a:solidFill>
              </a:rPr>
              <a:t>lbr</a:t>
            </a:r>
            <a:r>
              <a:rPr lang="en-US" dirty="0" smtClean="0">
                <a:solidFill>
                  <a:srgbClr val="7030A0"/>
                </a:solidFill>
              </a:rPr>
              <a:t> </a:t>
            </a:r>
            <a:r>
              <a:rPr lang="en-US" dirty="0" err="1" smtClean="0">
                <a:solidFill>
                  <a:srgbClr val="7030A0"/>
                </a:solidFill>
              </a:rPr>
              <a:t>shm</a:t>
            </a:r>
            <a:r>
              <a:rPr lang="en-US" dirty="0" smtClean="0">
                <a:solidFill>
                  <a:srgbClr val="7030A0"/>
                </a:solidFill>
              </a:rPr>
              <a:t> lama </a:t>
            </a:r>
            <a:r>
              <a:rPr lang="en-US" dirty="0" err="1" smtClean="0">
                <a:solidFill>
                  <a:srgbClr val="7030A0"/>
                </a:solidFill>
              </a:rPr>
              <a:t>akan</a:t>
            </a:r>
            <a:r>
              <a:rPr lang="en-US" dirty="0" smtClean="0">
                <a:solidFill>
                  <a:srgbClr val="7030A0"/>
                </a:solidFill>
              </a:rPr>
              <a:t> </a:t>
            </a:r>
            <a:r>
              <a:rPr lang="en-US" dirty="0" err="1" smtClean="0">
                <a:solidFill>
                  <a:srgbClr val="7030A0"/>
                </a:solidFill>
              </a:rPr>
              <a:t>memperoleh</a:t>
            </a:r>
            <a:r>
              <a:rPr lang="en-US" dirty="0" smtClean="0">
                <a:solidFill>
                  <a:srgbClr val="7030A0"/>
                </a:solidFill>
              </a:rPr>
              <a:t> 1 </a:t>
            </a:r>
            <a:r>
              <a:rPr lang="en-US" dirty="0" err="1" smtClean="0">
                <a:solidFill>
                  <a:srgbClr val="7030A0"/>
                </a:solidFill>
              </a:rPr>
              <a:t>lbr</a:t>
            </a:r>
            <a:r>
              <a:rPr lang="en-US" dirty="0" smtClean="0">
                <a:solidFill>
                  <a:srgbClr val="7030A0"/>
                </a:solidFill>
              </a:rPr>
              <a:t> HBS. </a:t>
            </a:r>
            <a:r>
              <a:rPr lang="en-US" dirty="0" err="1" smtClean="0">
                <a:solidFill>
                  <a:srgbClr val="7030A0"/>
                </a:solidFill>
              </a:rPr>
              <a:t>Shm</a:t>
            </a:r>
            <a:r>
              <a:rPr lang="en-US" dirty="0" smtClean="0">
                <a:solidFill>
                  <a:srgbClr val="7030A0"/>
                </a:solidFill>
              </a:rPr>
              <a:t> </a:t>
            </a:r>
            <a:r>
              <a:rPr lang="en-US" dirty="0" err="1" smtClean="0">
                <a:solidFill>
                  <a:srgbClr val="7030A0"/>
                </a:solidFill>
              </a:rPr>
              <a:t>baru</a:t>
            </a:r>
            <a:r>
              <a:rPr lang="en-US" dirty="0" smtClean="0">
                <a:solidFill>
                  <a:srgbClr val="7030A0"/>
                </a:solidFill>
              </a:rPr>
              <a:t> </a:t>
            </a:r>
            <a:r>
              <a:rPr lang="en-US" dirty="0" err="1" smtClean="0">
                <a:solidFill>
                  <a:srgbClr val="7030A0"/>
                </a:solidFill>
              </a:rPr>
              <a:t>bisa</a:t>
            </a:r>
            <a:r>
              <a:rPr lang="en-US" dirty="0" smtClean="0">
                <a:solidFill>
                  <a:srgbClr val="7030A0"/>
                </a:solidFill>
              </a:rPr>
              <a:t> </a:t>
            </a:r>
            <a:r>
              <a:rPr lang="en-US" dirty="0" err="1" smtClean="0">
                <a:solidFill>
                  <a:srgbClr val="7030A0"/>
                </a:solidFill>
              </a:rPr>
              <a:t>dibeli</a:t>
            </a:r>
            <a:r>
              <a:rPr lang="en-US" dirty="0" smtClean="0">
                <a:solidFill>
                  <a:srgbClr val="7030A0"/>
                </a:solidFill>
              </a:rPr>
              <a:t> </a:t>
            </a:r>
            <a:r>
              <a:rPr lang="en-US" dirty="0" err="1" smtClean="0">
                <a:solidFill>
                  <a:srgbClr val="7030A0"/>
                </a:solidFill>
              </a:rPr>
              <a:t>pemegang</a:t>
            </a:r>
            <a:r>
              <a:rPr lang="en-US" dirty="0" smtClean="0">
                <a:solidFill>
                  <a:srgbClr val="7030A0"/>
                </a:solidFill>
              </a:rPr>
              <a:t> </a:t>
            </a:r>
            <a:r>
              <a:rPr lang="en-US" dirty="0" err="1" smtClean="0">
                <a:solidFill>
                  <a:srgbClr val="7030A0"/>
                </a:solidFill>
              </a:rPr>
              <a:t>shm</a:t>
            </a:r>
            <a:r>
              <a:rPr lang="en-US" dirty="0" smtClean="0">
                <a:solidFill>
                  <a:srgbClr val="7030A0"/>
                </a:solidFill>
              </a:rPr>
              <a:t> lama </a:t>
            </a:r>
            <a:r>
              <a:rPr lang="en-US" dirty="0" err="1" smtClean="0">
                <a:solidFill>
                  <a:srgbClr val="7030A0"/>
                </a:solidFill>
              </a:rPr>
              <a:t>shrg</a:t>
            </a:r>
            <a:r>
              <a:rPr lang="en-US" dirty="0" smtClean="0">
                <a:solidFill>
                  <a:srgbClr val="7030A0"/>
                </a:solidFill>
              </a:rPr>
              <a:t> Rp.4000/</a:t>
            </a:r>
            <a:r>
              <a:rPr lang="en-US" dirty="0" err="1" smtClean="0">
                <a:solidFill>
                  <a:srgbClr val="7030A0"/>
                </a:solidFill>
              </a:rPr>
              <a:t>lbr</a:t>
            </a:r>
            <a:r>
              <a:rPr lang="en-US" dirty="0" smtClean="0">
                <a:solidFill>
                  <a:srgbClr val="7030A0"/>
                </a:solidFill>
              </a:rPr>
              <a:t> </a:t>
            </a:r>
            <a:r>
              <a:rPr lang="en-US" dirty="0" err="1" smtClean="0">
                <a:solidFill>
                  <a:srgbClr val="7030A0"/>
                </a:solidFill>
              </a:rPr>
              <a:t>dgn</a:t>
            </a:r>
            <a:r>
              <a:rPr lang="en-US" dirty="0" smtClean="0">
                <a:solidFill>
                  <a:srgbClr val="7030A0"/>
                </a:solidFill>
              </a:rPr>
              <a:t> </a:t>
            </a:r>
            <a:r>
              <a:rPr lang="en-US" dirty="0" err="1" smtClean="0">
                <a:solidFill>
                  <a:srgbClr val="7030A0"/>
                </a:solidFill>
              </a:rPr>
              <a:t>menyerahkan</a:t>
            </a:r>
            <a:r>
              <a:rPr lang="en-US" dirty="0" smtClean="0">
                <a:solidFill>
                  <a:srgbClr val="7030A0"/>
                </a:solidFill>
              </a:rPr>
              <a:t> 4 </a:t>
            </a:r>
            <a:r>
              <a:rPr lang="en-US" dirty="0" err="1" smtClean="0">
                <a:solidFill>
                  <a:srgbClr val="7030A0"/>
                </a:solidFill>
              </a:rPr>
              <a:t>lbr</a:t>
            </a:r>
            <a:r>
              <a:rPr lang="en-US" dirty="0" smtClean="0">
                <a:solidFill>
                  <a:srgbClr val="7030A0"/>
                </a:solidFill>
              </a:rPr>
              <a:t> HBS. </a:t>
            </a:r>
            <a:r>
              <a:rPr lang="en-US" dirty="0" err="1" smtClean="0">
                <a:solidFill>
                  <a:srgbClr val="7030A0"/>
                </a:solidFill>
              </a:rPr>
              <a:t>Pada</a:t>
            </a:r>
            <a:r>
              <a:rPr lang="en-US" dirty="0" smtClean="0">
                <a:solidFill>
                  <a:srgbClr val="7030A0"/>
                </a:solidFill>
              </a:rPr>
              <a:t> </a:t>
            </a:r>
            <a:r>
              <a:rPr lang="en-US" dirty="0" err="1" smtClean="0">
                <a:solidFill>
                  <a:srgbClr val="7030A0"/>
                </a:solidFill>
              </a:rPr>
              <a:t>saat</a:t>
            </a:r>
            <a:r>
              <a:rPr lang="en-US" dirty="0" smtClean="0">
                <a:solidFill>
                  <a:srgbClr val="7030A0"/>
                </a:solidFill>
              </a:rPr>
              <a:t> HBS </a:t>
            </a:r>
            <a:r>
              <a:rPr lang="en-US" dirty="0" err="1" smtClean="0">
                <a:solidFill>
                  <a:srgbClr val="7030A0"/>
                </a:solidFill>
              </a:rPr>
              <a:t>dibagikan</a:t>
            </a:r>
            <a:r>
              <a:rPr lang="en-US" dirty="0" smtClean="0">
                <a:solidFill>
                  <a:srgbClr val="7030A0"/>
                </a:solidFill>
              </a:rPr>
              <a:t> </a:t>
            </a:r>
            <a:r>
              <a:rPr lang="en-US" dirty="0" err="1" smtClean="0">
                <a:solidFill>
                  <a:srgbClr val="7030A0"/>
                </a:solidFill>
              </a:rPr>
              <a:t>hrg</a:t>
            </a:r>
            <a:r>
              <a:rPr lang="en-US" dirty="0" smtClean="0">
                <a:solidFill>
                  <a:srgbClr val="7030A0"/>
                </a:solidFill>
              </a:rPr>
              <a:t> </a:t>
            </a:r>
            <a:r>
              <a:rPr lang="en-US" dirty="0" err="1" smtClean="0">
                <a:solidFill>
                  <a:srgbClr val="7030A0"/>
                </a:solidFill>
              </a:rPr>
              <a:t>psr</a:t>
            </a:r>
            <a:r>
              <a:rPr lang="en-US" dirty="0" smtClean="0">
                <a:solidFill>
                  <a:srgbClr val="7030A0"/>
                </a:solidFill>
              </a:rPr>
              <a:t> </a:t>
            </a:r>
            <a:r>
              <a:rPr lang="en-US" dirty="0" err="1" smtClean="0">
                <a:solidFill>
                  <a:srgbClr val="7030A0"/>
                </a:solidFill>
              </a:rPr>
              <a:t>shm</a:t>
            </a:r>
            <a:r>
              <a:rPr lang="en-US" dirty="0" smtClean="0">
                <a:solidFill>
                  <a:srgbClr val="7030A0"/>
                </a:solidFill>
              </a:rPr>
              <a:t> </a:t>
            </a:r>
            <a:r>
              <a:rPr lang="en-US" dirty="0" err="1" smtClean="0">
                <a:solidFill>
                  <a:srgbClr val="7030A0"/>
                </a:solidFill>
              </a:rPr>
              <a:t>baru</a:t>
            </a:r>
            <a:r>
              <a:rPr lang="en-US" dirty="0" smtClean="0">
                <a:solidFill>
                  <a:srgbClr val="7030A0"/>
                </a:solidFill>
              </a:rPr>
              <a:t> </a:t>
            </a:r>
            <a:r>
              <a:rPr lang="en-US" dirty="0" err="1" smtClean="0">
                <a:solidFill>
                  <a:srgbClr val="7030A0"/>
                </a:solidFill>
              </a:rPr>
              <a:t>tanpa</a:t>
            </a:r>
            <a:r>
              <a:rPr lang="en-US" dirty="0" smtClean="0">
                <a:solidFill>
                  <a:srgbClr val="7030A0"/>
                </a:solidFill>
              </a:rPr>
              <a:t> HBS Rp.6000 </a:t>
            </a:r>
            <a:r>
              <a:rPr lang="en-US" dirty="0" err="1" smtClean="0">
                <a:solidFill>
                  <a:srgbClr val="7030A0"/>
                </a:solidFill>
              </a:rPr>
              <a:t>dan</a:t>
            </a:r>
            <a:r>
              <a:rPr lang="en-US" dirty="0" smtClean="0">
                <a:solidFill>
                  <a:srgbClr val="7030A0"/>
                </a:solidFill>
              </a:rPr>
              <a:t> </a:t>
            </a:r>
            <a:r>
              <a:rPr lang="en-US" dirty="0" err="1" smtClean="0">
                <a:solidFill>
                  <a:srgbClr val="7030A0"/>
                </a:solidFill>
              </a:rPr>
              <a:t>hrg</a:t>
            </a:r>
            <a:r>
              <a:rPr lang="en-US" dirty="0" smtClean="0">
                <a:solidFill>
                  <a:srgbClr val="7030A0"/>
                </a:solidFill>
              </a:rPr>
              <a:t> </a:t>
            </a:r>
            <a:r>
              <a:rPr lang="en-US" dirty="0" err="1" smtClean="0">
                <a:solidFill>
                  <a:srgbClr val="7030A0"/>
                </a:solidFill>
              </a:rPr>
              <a:t>psr</a:t>
            </a:r>
            <a:r>
              <a:rPr lang="en-US" dirty="0" smtClean="0">
                <a:solidFill>
                  <a:srgbClr val="7030A0"/>
                </a:solidFill>
              </a:rPr>
              <a:t> HBS Rp.400</a:t>
            </a:r>
          </a:p>
        </p:txBody>
      </p:sp>
    </p:spTree>
  </p:cSld>
  <p:clrMapOvr>
    <a:masterClrMapping/>
  </p:clrMapOv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type="body" idx="1"/>
          </p:nvPr>
        </p:nvSpPr>
        <p:spPr>
          <a:xfrm>
            <a:off x="914400" y="609600"/>
            <a:ext cx="8229600" cy="5334000"/>
          </a:xfrm>
        </p:spPr>
        <p:txBody>
          <a:bodyPr/>
          <a:lstStyle/>
          <a:p>
            <a:pPr eaLnBrk="1" hangingPunct="1"/>
            <a:r>
              <a:rPr lang="en-US" sz="2600" dirty="0" err="1" smtClean="0">
                <a:solidFill>
                  <a:schemeClr val="tx2"/>
                </a:solidFill>
              </a:rPr>
              <a:t>Maka</a:t>
            </a:r>
            <a:r>
              <a:rPr lang="en-US" sz="2600" dirty="0" smtClean="0">
                <a:solidFill>
                  <a:schemeClr val="tx2"/>
                </a:solidFill>
              </a:rPr>
              <a:t> PT PADMA </a:t>
            </a:r>
            <a:r>
              <a:rPr lang="en-US" sz="2600" dirty="0" err="1" smtClean="0">
                <a:solidFill>
                  <a:schemeClr val="tx2"/>
                </a:solidFill>
              </a:rPr>
              <a:t>yg</a:t>
            </a:r>
            <a:r>
              <a:rPr lang="en-US" sz="2600" dirty="0" smtClean="0">
                <a:solidFill>
                  <a:schemeClr val="tx2"/>
                </a:solidFill>
              </a:rPr>
              <a:t> </a:t>
            </a:r>
            <a:r>
              <a:rPr lang="en-US" sz="2600" dirty="0" err="1" smtClean="0">
                <a:solidFill>
                  <a:schemeClr val="tx2"/>
                </a:solidFill>
              </a:rPr>
              <a:t>memp</a:t>
            </a:r>
            <a:r>
              <a:rPr lang="en-US" sz="2600" dirty="0" smtClean="0">
                <a:solidFill>
                  <a:schemeClr val="tx2"/>
                </a:solidFill>
              </a:rPr>
              <a:t> 600 </a:t>
            </a:r>
            <a:r>
              <a:rPr lang="en-US" sz="2600" dirty="0" err="1" smtClean="0">
                <a:solidFill>
                  <a:schemeClr val="tx2"/>
                </a:solidFill>
              </a:rPr>
              <a:t>lbr</a:t>
            </a:r>
            <a:r>
              <a:rPr lang="en-US" sz="2600" dirty="0" smtClean="0">
                <a:solidFill>
                  <a:schemeClr val="tx2"/>
                </a:solidFill>
              </a:rPr>
              <a:t> HBS </a:t>
            </a:r>
            <a:r>
              <a:rPr lang="en-US" sz="2600" dirty="0" err="1" smtClean="0">
                <a:solidFill>
                  <a:schemeClr val="tx2"/>
                </a:solidFill>
              </a:rPr>
              <a:t>dgn</a:t>
            </a:r>
            <a:r>
              <a:rPr lang="en-US" sz="2600" dirty="0" smtClean="0">
                <a:solidFill>
                  <a:schemeClr val="tx2"/>
                </a:solidFill>
              </a:rPr>
              <a:t> </a:t>
            </a:r>
            <a:r>
              <a:rPr lang="en-US" sz="2600" dirty="0" err="1" smtClean="0">
                <a:solidFill>
                  <a:schemeClr val="tx2"/>
                </a:solidFill>
              </a:rPr>
              <a:t>HPo</a:t>
            </a:r>
            <a:r>
              <a:rPr lang="en-US" sz="2600" dirty="0" smtClean="0">
                <a:solidFill>
                  <a:schemeClr val="tx2"/>
                </a:solidFill>
              </a:rPr>
              <a:t>: </a:t>
            </a:r>
            <a:r>
              <a:rPr lang="en-US" sz="2600" dirty="0" err="1" smtClean="0">
                <a:solidFill>
                  <a:schemeClr val="tx2"/>
                </a:solidFill>
              </a:rPr>
              <a:t>Alokasi</a:t>
            </a:r>
            <a:r>
              <a:rPr lang="en-US" sz="2600" dirty="0" smtClean="0">
                <a:solidFill>
                  <a:schemeClr val="tx2"/>
                </a:solidFill>
              </a:rPr>
              <a:t> </a:t>
            </a:r>
            <a:r>
              <a:rPr lang="en-US" sz="2600" dirty="0" err="1" smtClean="0">
                <a:solidFill>
                  <a:schemeClr val="tx2"/>
                </a:solidFill>
              </a:rPr>
              <a:t>ke</a:t>
            </a:r>
            <a:r>
              <a:rPr lang="en-US" sz="2600" dirty="0" smtClean="0">
                <a:solidFill>
                  <a:schemeClr val="tx2"/>
                </a:solidFill>
              </a:rPr>
              <a:t> HBS:</a:t>
            </a:r>
          </a:p>
          <a:p>
            <a:pPr eaLnBrk="1" hangingPunct="1">
              <a:buFontTx/>
              <a:buNone/>
            </a:pPr>
            <a:r>
              <a:rPr lang="en-US" sz="2600" dirty="0" smtClean="0">
                <a:solidFill>
                  <a:schemeClr val="tx2"/>
                </a:solidFill>
              </a:rPr>
              <a:t>		    Rp.400        X  Rp.2250.000 = Rp.140.625</a:t>
            </a:r>
          </a:p>
          <a:p>
            <a:pPr eaLnBrk="1" hangingPunct="1">
              <a:buFontTx/>
              <a:buNone/>
            </a:pPr>
            <a:r>
              <a:rPr lang="en-US" sz="2600" dirty="0" smtClean="0">
                <a:solidFill>
                  <a:schemeClr val="tx2"/>
                </a:solidFill>
              </a:rPr>
              <a:t>	Rp.6000+Rp.400</a:t>
            </a:r>
          </a:p>
          <a:p>
            <a:pPr eaLnBrk="1" hangingPunct="1">
              <a:buFontTx/>
              <a:buChar char="-"/>
            </a:pPr>
            <a:r>
              <a:rPr lang="en-US" dirty="0" err="1" smtClean="0">
                <a:solidFill>
                  <a:schemeClr val="tx2"/>
                </a:solidFill>
              </a:rPr>
              <a:t>Jurnal</a:t>
            </a:r>
            <a:r>
              <a:rPr lang="en-US" dirty="0" smtClean="0">
                <a:solidFill>
                  <a:schemeClr val="tx2"/>
                </a:solidFill>
              </a:rPr>
              <a:t>:</a:t>
            </a:r>
          </a:p>
          <a:p>
            <a:pPr lvl="1" eaLnBrk="1" hangingPunct="1">
              <a:buFontTx/>
              <a:buNone/>
            </a:pPr>
            <a:r>
              <a:rPr lang="en-US" dirty="0" err="1" smtClean="0">
                <a:solidFill>
                  <a:schemeClr val="tx2"/>
                </a:solidFill>
              </a:rPr>
              <a:t>Investasi</a:t>
            </a:r>
            <a:r>
              <a:rPr lang="en-US" dirty="0" smtClean="0">
                <a:solidFill>
                  <a:schemeClr val="tx2"/>
                </a:solidFill>
              </a:rPr>
              <a:t> </a:t>
            </a:r>
            <a:r>
              <a:rPr lang="en-US" dirty="0" err="1" smtClean="0">
                <a:solidFill>
                  <a:schemeClr val="tx2"/>
                </a:solidFill>
              </a:rPr>
              <a:t>pada</a:t>
            </a:r>
            <a:r>
              <a:rPr lang="en-US" dirty="0" smtClean="0">
                <a:solidFill>
                  <a:schemeClr val="tx2"/>
                </a:solidFill>
              </a:rPr>
              <a:t> HBS Rp.140.625</a:t>
            </a:r>
          </a:p>
          <a:p>
            <a:pPr lvl="1" eaLnBrk="1" hangingPunct="1">
              <a:buFontTx/>
              <a:buNone/>
            </a:pPr>
            <a:r>
              <a:rPr lang="en-US" dirty="0" smtClean="0">
                <a:solidFill>
                  <a:schemeClr val="tx2"/>
                </a:solidFill>
              </a:rPr>
              <a:t>		</a:t>
            </a:r>
            <a:r>
              <a:rPr lang="en-US" dirty="0" err="1" smtClean="0">
                <a:solidFill>
                  <a:schemeClr val="tx2"/>
                </a:solidFill>
              </a:rPr>
              <a:t>Investasi</a:t>
            </a:r>
            <a:r>
              <a:rPr lang="en-US" dirty="0" smtClean="0">
                <a:solidFill>
                  <a:schemeClr val="tx2"/>
                </a:solidFill>
              </a:rPr>
              <a:t> </a:t>
            </a:r>
            <a:r>
              <a:rPr lang="en-US" dirty="0" err="1" smtClean="0">
                <a:solidFill>
                  <a:schemeClr val="tx2"/>
                </a:solidFill>
              </a:rPr>
              <a:t>saham</a:t>
            </a:r>
            <a:r>
              <a:rPr lang="en-US" dirty="0" smtClean="0">
                <a:solidFill>
                  <a:schemeClr val="tx2"/>
                </a:solidFill>
              </a:rPr>
              <a:t>		</a:t>
            </a:r>
            <a:r>
              <a:rPr lang="en-US" dirty="0" err="1" smtClean="0">
                <a:solidFill>
                  <a:schemeClr val="tx2"/>
                </a:solidFill>
              </a:rPr>
              <a:t>Rp</a:t>
            </a:r>
            <a:r>
              <a:rPr lang="en-US" dirty="0" smtClean="0">
                <a:solidFill>
                  <a:schemeClr val="tx2"/>
                </a:solidFill>
              </a:rPr>
              <a:t>. 140.625</a:t>
            </a:r>
          </a:p>
          <a:p>
            <a:pPr lvl="1" eaLnBrk="1" hangingPunct="1">
              <a:buFontTx/>
              <a:buNone/>
            </a:pPr>
            <a:r>
              <a:rPr lang="en-US" dirty="0" err="1" smtClean="0">
                <a:solidFill>
                  <a:schemeClr val="tx2"/>
                </a:solidFill>
              </a:rPr>
              <a:t>HPo</a:t>
            </a:r>
            <a:r>
              <a:rPr lang="en-US" dirty="0" smtClean="0">
                <a:solidFill>
                  <a:schemeClr val="tx2"/>
                </a:solidFill>
              </a:rPr>
              <a:t> per </a:t>
            </a:r>
            <a:r>
              <a:rPr lang="en-US" dirty="0" err="1" smtClean="0">
                <a:solidFill>
                  <a:schemeClr val="tx2"/>
                </a:solidFill>
              </a:rPr>
              <a:t>lembar</a:t>
            </a:r>
            <a:r>
              <a:rPr lang="en-US" dirty="0" smtClean="0">
                <a:solidFill>
                  <a:schemeClr val="tx2"/>
                </a:solidFill>
              </a:rPr>
              <a:t>:</a:t>
            </a:r>
          </a:p>
          <a:p>
            <a:pPr lvl="1" eaLnBrk="1" hangingPunct="1">
              <a:buFontTx/>
              <a:buNone/>
            </a:pPr>
            <a:r>
              <a:rPr lang="en-US" dirty="0" err="1" smtClean="0">
                <a:solidFill>
                  <a:schemeClr val="tx2"/>
                </a:solidFill>
              </a:rPr>
              <a:t>Rp</a:t>
            </a:r>
            <a:r>
              <a:rPr lang="en-US" dirty="0" smtClean="0">
                <a:solidFill>
                  <a:schemeClr val="tx2"/>
                </a:solidFill>
              </a:rPr>
              <a:t>. 140.625 : 600 </a:t>
            </a:r>
            <a:r>
              <a:rPr lang="en-US" dirty="0" err="1" smtClean="0">
                <a:solidFill>
                  <a:schemeClr val="tx2"/>
                </a:solidFill>
              </a:rPr>
              <a:t>lbr</a:t>
            </a:r>
            <a:r>
              <a:rPr lang="en-US" dirty="0" smtClean="0">
                <a:solidFill>
                  <a:schemeClr val="tx2"/>
                </a:solidFill>
              </a:rPr>
              <a:t> = </a:t>
            </a:r>
            <a:r>
              <a:rPr lang="en-US" dirty="0" err="1" smtClean="0">
                <a:solidFill>
                  <a:schemeClr val="tx2"/>
                </a:solidFill>
              </a:rPr>
              <a:t>Rp</a:t>
            </a:r>
            <a:r>
              <a:rPr lang="en-US" dirty="0" smtClean="0">
                <a:solidFill>
                  <a:schemeClr val="tx2"/>
                </a:solidFill>
              </a:rPr>
              <a:t>. 234</a:t>
            </a:r>
          </a:p>
          <a:p>
            <a:pPr eaLnBrk="1" hangingPunct="1"/>
            <a:endParaRPr lang="en-US" dirty="0" smtClean="0">
              <a:solidFill>
                <a:schemeClr val="tx2"/>
              </a:solidFill>
            </a:endParaRPr>
          </a:p>
        </p:txBody>
      </p:sp>
      <p:sp>
        <p:nvSpPr>
          <p:cNvPr id="16387" name="Line 4"/>
          <p:cNvSpPr>
            <a:spLocks noChangeShapeType="1"/>
          </p:cNvSpPr>
          <p:nvPr/>
        </p:nvSpPr>
        <p:spPr bwMode="auto">
          <a:xfrm>
            <a:off x="1285852" y="1928802"/>
            <a:ext cx="2667000" cy="0"/>
          </a:xfrm>
          <a:prstGeom prst="line">
            <a:avLst/>
          </a:prstGeom>
          <a:noFill/>
          <a:ln w="12700" cap="sq">
            <a:solidFill>
              <a:srgbClr val="CC9900"/>
            </a:solidFill>
            <a:round/>
            <a:headEnd type="none" w="sm" len="sm"/>
            <a:tailEnd type="none" w="sm" len="sm"/>
          </a:ln>
        </p:spPr>
        <p:txBody>
          <a:bodyPr/>
          <a:lstStyle/>
          <a:p>
            <a:endParaRPr lang="id-ID"/>
          </a:p>
        </p:txBody>
      </p:sp>
    </p:spTree>
  </p:cSld>
  <p:clrMapOvr>
    <a:masterClrMapping/>
  </p:clrMapOv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3"/>
          <p:cNvSpPr>
            <a:spLocks noGrp="1" noChangeArrowheads="1"/>
          </p:cNvSpPr>
          <p:nvPr>
            <p:ph type="body" idx="1"/>
          </p:nvPr>
        </p:nvSpPr>
        <p:spPr>
          <a:xfrm>
            <a:off x="685800" y="381000"/>
            <a:ext cx="8153400" cy="6248400"/>
          </a:xfrm>
        </p:spPr>
        <p:txBody>
          <a:bodyPr/>
          <a:lstStyle/>
          <a:p>
            <a:pPr eaLnBrk="1" hangingPunct="1"/>
            <a:r>
              <a:rPr lang="en-US" dirty="0" err="1" smtClean="0">
                <a:solidFill>
                  <a:srgbClr val="7030A0"/>
                </a:solidFill>
              </a:rPr>
              <a:t>Pembelian</a:t>
            </a:r>
            <a:r>
              <a:rPr lang="en-US" dirty="0" smtClean="0">
                <a:solidFill>
                  <a:srgbClr val="7030A0"/>
                </a:solidFill>
              </a:rPr>
              <a:t> </a:t>
            </a:r>
            <a:r>
              <a:rPr lang="en-US" dirty="0" err="1" smtClean="0">
                <a:solidFill>
                  <a:srgbClr val="7030A0"/>
                </a:solidFill>
              </a:rPr>
              <a:t>saham</a:t>
            </a:r>
            <a:r>
              <a:rPr lang="en-US" dirty="0" smtClean="0">
                <a:solidFill>
                  <a:srgbClr val="7030A0"/>
                </a:solidFill>
              </a:rPr>
              <a:t> </a:t>
            </a:r>
            <a:r>
              <a:rPr lang="en-US" dirty="0" err="1" smtClean="0">
                <a:solidFill>
                  <a:srgbClr val="7030A0"/>
                </a:solidFill>
              </a:rPr>
              <a:t>dgn</a:t>
            </a:r>
            <a:r>
              <a:rPr lang="en-US" dirty="0" smtClean="0">
                <a:solidFill>
                  <a:srgbClr val="7030A0"/>
                </a:solidFill>
              </a:rPr>
              <a:t> HBS</a:t>
            </a:r>
          </a:p>
          <a:p>
            <a:pPr eaLnBrk="1" hangingPunct="1">
              <a:buFontTx/>
              <a:buNone/>
            </a:pPr>
            <a:r>
              <a:rPr lang="en-US" dirty="0" smtClean="0">
                <a:solidFill>
                  <a:srgbClr val="7030A0"/>
                </a:solidFill>
              </a:rPr>
              <a:t>	</a:t>
            </a:r>
            <a:r>
              <a:rPr lang="en-US" dirty="0" err="1" smtClean="0">
                <a:solidFill>
                  <a:srgbClr val="7030A0"/>
                </a:solidFill>
              </a:rPr>
              <a:t>HPo</a:t>
            </a:r>
            <a:r>
              <a:rPr lang="en-US" dirty="0" smtClean="0">
                <a:solidFill>
                  <a:srgbClr val="7030A0"/>
                </a:solidFill>
              </a:rPr>
              <a:t> </a:t>
            </a:r>
            <a:r>
              <a:rPr lang="en-US" dirty="0" err="1" smtClean="0">
                <a:solidFill>
                  <a:srgbClr val="7030A0"/>
                </a:solidFill>
              </a:rPr>
              <a:t>saham</a:t>
            </a:r>
            <a:r>
              <a:rPr lang="en-US" dirty="0" smtClean="0">
                <a:solidFill>
                  <a:srgbClr val="7030A0"/>
                </a:solidFill>
              </a:rPr>
              <a:t> = </a:t>
            </a:r>
            <a:r>
              <a:rPr lang="en-US" dirty="0" err="1" smtClean="0">
                <a:solidFill>
                  <a:srgbClr val="7030A0"/>
                </a:solidFill>
              </a:rPr>
              <a:t>harga</a:t>
            </a:r>
            <a:r>
              <a:rPr lang="en-US" dirty="0" smtClean="0">
                <a:solidFill>
                  <a:srgbClr val="7030A0"/>
                </a:solidFill>
              </a:rPr>
              <a:t> </a:t>
            </a:r>
            <a:r>
              <a:rPr lang="en-US" dirty="0" err="1" smtClean="0">
                <a:solidFill>
                  <a:srgbClr val="7030A0"/>
                </a:solidFill>
              </a:rPr>
              <a:t>beli</a:t>
            </a:r>
            <a:r>
              <a:rPr lang="en-US" dirty="0" smtClean="0">
                <a:solidFill>
                  <a:srgbClr val="7030A0"/>
                </a:solidFill>
              </a:rPr>
              <a:t> + </a:t>
            </a:r>
            <a:r>
              <a:rPr lang="en-US" dirty="0" err="1" smtClean="0">
                <a:solidFill>
                  <a:srgbClr val="7030A0"/>
                </a:solidFill>
              </a:rPr>
              <a:t>HPo</a:t>
            </a:r>
            <a:r>
              <a:rPr lang="en-US" dirty="0" smtClean="0">
                <a:solidFill>
                  <a:srgbClr val="7030A0"/>
                </a:solidFill>
              </a:rPr>
              <a:t> HBS </a:t>
            </a:r>
            <a:r>
              <a:rPr lang="en-US" dirty="0" err="1" smtClean="0">
                <a:solidFill>
                  <a:srgbClr val="7030A0"/>
                </a:solidFill>
              </a:rPr>
              <a:t>yg</a:t>
            </a:r>
            <a:r>
              <a:rPr lang="en-US" dirty="0" smtClean="0">
                <a:solidFill>
                  <a:srgbClr val="7030A0"/>
                </a:solidFill>
              </a:rPr>
              <a:t> </a:t>
            </a:r>
            <a:r>
              <a:rPr lang="en-US" dirty="0" err="1" smtClean="0">
                <a:solidFill>
                  <a:srgbClr val="7030A0"/>
                </a:solidFill>
              </a:rPr>
              <a:t>diserahkan</a:t>
            </a:r>
            <a:endParaRPr lang="en-US" dirty="0" smtClean="0">
              <a:solidFill>
                <a:srgbClr val="7030A0"/>
              </a:solidFill>
            </a:endParaRPr>
          </a:p>
          <a:p>
            <a:pPr eaLnBrk="1" hangingPunct="1">
              <a:buFontTx/>
              <a:buNone/>
            </a:pPr>
            <a:r>
              <a:rPr lang="en-US" dirty="0" smtClean="0">
                <a:solidFill>
                  <a:srgbClr val="7030A0"/>
                </a:solidFill>
              </a:rPr>
              <a:t>	</a:t>
            </a:r>
            <a:r>
              <a:rPr lang="en-US" dirty="0" err="1" smtClean="0">
                <a:solidFill>
                  <a:srgbClr val="7030A0"/>
                </a:solidFill>
              </a:rPr>
              <a:t>Misal</a:t>
            </a:r>
            <a:r>
              <a:rPr lang="en-US" dirty="0" smtClean="0">
                <a:solidFill>
                  <a:srgbClr val="7030A0"/>
                </a:solidFill>
              </a:rPr>
              <a:t>: PT PADMA </a:t>
            </a:r>
            <a:r>
              <a:rPr lang="en-US" dirty="0" err="1" smtClean="0">
                <a:solidFill>
                  <a:srgbClr val="7030A0"/>
                </a:solidFill>
              </a:rPr>
              <a:t>membeli</a:t>
            </a:r>
            <a:r>
              <a:rPr lang="en-US" dirty="0" smtClean="0">
                <a:solidFill>
                  <a:srgbClr val="7030A0"/>
                </a:solidFill>
              </a:rPr>
              <a:t> 100 </a:t>
            </a:r>
            <a:r>
              <a:rPr lang="en-US" dirty="0" err="1" smtClean="0">
                <a:solidFill>
                  <a:srgbClr val="7030A0"/>
                </a:solidFill>
              </a:rPr>
              <a:t>lbr</a:t>
            </a:r>
            <a:r>
              <a:rPr lang="en-US" dirty="0" smtClean="0">
                <a:solidFill>
                  <a:srgbClr val="7030A0"/>
                </a:solidFill>
              </a:rPr>
              <a:t> </a:t>
            </a:r>
            <a:r>
              <a:rPr lang="en-US" dirty="0" err="1" smtClean="0">
                <a:solidFill>
                  <a:srgbClr val="7030A0"/>
                </a:solidFill>
              </a:rPr>
              <a:t>saham</a:t>
            </a:r>
            <a:r>
              <a:rPr lang="en-US" dirty="0" smtClean="0">
                <a:solidFill>
                  <a:srgbClr val="7030A0"/>
                </a:solidFill>
              </a:rPr>
              <a:t> </a:t>
            </a:r>
            <a:r>
              <a:rPr lang="en-US" dirty="0" err="1" smtClean="0">
                <a:solidFill>
                  <a:srgbClr val="7030A0"/>
                </a:solidFill>
              </a:rPr>
              <a:t>baru</a:t>
            </a:r>
            <a:r>
              <a:rPr lang="en-US" dirty="0" smtClean="0">
                <a:solidFill>
                  <a:srgbClr val="7030A0"/>
                </a:solidFill>
              </a:rPr>
              <a:t> PT OMBO, nominal </a:t>
            </a:r>
            <a:r>
              <a:rPr lang="en-US" dirty="0" err="1" smtClean="0">
                <a:solidFill>
                  <a:srgbClr val="7030A0"/>
                </a:solidFill>
              </a:rPr>
              <a:t>Rp</a:t>
            </a:r>
            <a:r>
              <a:rPr lang="en-US" dirty="0" smtClean="0">
                <a:solidFill>
                  <a:srgbClr val="7030A0"/>
                </a:solidFill>
              </a:rPr>
              <a:t>. 5000</a:t>
            </a:r>
          </a:p>
          <a:p>
            <a:pPr eaLnBrk="1" hangingPunct="1">
              <a:buFontTx/>
              <a:buNone/>
            </a:pPr>
            <a:r>
              <a:rPr lang="en-US" dirty="0" smtClean="0">
                <a:solidFill>
                  <a:srgbClr val="7030A0"/>
                </a:solidFill>
              </a:rPr>
              <a:t>	</a:t>
            </a:r>
            <a:r>
              <a:rPr lang="en-US" dirty="0" err="1" smtClean="0">
                <a:solidFill>
                  <a:srgbClr val="7030A0"/>
                </a:solidFill>
              </a:rPr>
              <a:t>Perhitungan</a:t>
            </a:r>
            <a:r>
              <a:rPr lang="en-US" dirty="0" smtClean="0">
                <a:solidFill>
                  <a:srgbClr val="7030A0"/>
                </a:solidFill>
              </a:rPr>
              <a:t>:</a:t>
            </a:r>
          </a:p>
          <a:p>
            <a:pPr eaLnBrk="1" hangingPunct="1">
              <a:lnSpc>
                <a:spcPct val="75000"/>
              </a:lnSpc>
              <a:buFontTx/>
              <a:buNone/>
            </a:pPr>
            <a:r>
              <a:rPr lang="en-US" dirty="0" smtClean="0">
                <a:solidFill>
                  <a:srgbClr val="7030A0"/>
                </a:solidFill>
              </a:rPr>
              <a:t>	</a:t>
            </a:r>
            <a:r>
              <a:rPr lang="en-US" dirty="0" err="1" smtClean="0">
                <a:solidFill>
                  <a:srgbClr val="7030A0"/>
                </a:solidFill>
              </a:rPr>
              <a:t>H.beli</a:t>
            </a:r>
            <a:r>
              <a:rPr lang="en-US" dirty="0" smtClean="0">
                <a:solidFill>
                  <a:srgbClr val="7030A0"/>
                </a:solidFill>
              </a:rPr>
              <a:t> : 100 x </a:t>
            </a:r>
            <a:r>
              <a:rPr lang="en-US" dirty="0" err="1" smtClean="0">
                <a:solidFill>
                  <a:srgbClr val="7030A0"/>
                </a:solidFill>
              </a:rPr>
              <a:t>Rp</a:t>
            </a:r>
            <a:r>
              <a:rPr lang="en-US" dirty="0" smtClean="0">
                <a:solidFill>
                  <a:srgbClr val="7030A0"/>
                </a:solidFill>
              </a:rPr>
              <a:t>. 4000 		= </a:t>
            </a:r>
            <a:r>
              <a:rPr lang="en-US" dirty="0" err="1" smtClean="0">
                <a:solidFill>
                  <a:srgbClr val="7030A0"/>
                </a:solidFill>
              </a:rPr>
              <a:t>Rp</a:t>
            </a:r>
            <a:r>
              <a:rPr lang="en-US" dirty="0" smtClean="0">
                <a:solidFill>
                  <a:srgbClr val="7030A0"/>
                </a:solidFill>
              </a:rPr>
              <a:t>. 400.000</a:t>
            </a:r>
          </a:p>
          <a:p>
            <a:pPr eaLnBrk="1" hangingPunct="1">
              <a:lnSpc>
                <a:spcPct val="75000"/>
              </a:lnSpc>
              <a:buFontTx/>
              <a:buNone/>
            </a:pPr>
            <a:r>
              <a:rPr lang="en-US" dirty="0" smtClean="0">
                <a:solidFill>
                  <a:srgbClr val="7030A0"/>
                </a:solidFill>
              </a:rPr>
              <a:t>	HBS : 4 x 100 </a:t>
            </a:r>
            <a:r>
              <a:rPr lang="en-US" dirty="0" err="1" smtClean="0">
                <a:solidFill>
                  <a:srgbClr val="7030A0"/>
                </a:solidFill>
              </a:rPr>
              <a:t>lbr</a:t>
            </a:r>
            <a:r>
              <a:rPr lang="en-US" dirty="0" smtClean="0">
                <a:solidFill>
                  <a:srgbClr val="7030A0"/>
                </a:solidFill>
              </a:rPr>
              <a:t> x Rp.234</a:t>
            </a:r>
            <a:r>
              <a:rPr lang="id-ID" dirty="0" smtClean="0">
                <a:solidFill>
                  <a:srgbClr val="7030A0"/>
                </a:solidFill>
              </a:rPr>
              <a:t>  </a:t>
            </a:r>
            <a:r>
              <a:rPr lang="en-US" dirty="0" smtClean="0">
                <a:solidFill>
                  <a:srgbClr val="7030A0"/>
                </a:solidFill>
              </a:rPr>
              <a:t>	= </a:t>
            </a:r>
            <a:r>
              <a:rPr lang="en-US" dirty="0" err="1" smtClean="0">
                <a:solidFill>
                  <a:srgbClr val="7030A0"/>
                </a:solidFill>
              </a:rPr>
              <a:t>Rp</a:t>
            </a:r>
            <a:r>
              <a:rPr lang="en-US" dirty="0" smtClean="0">
                <a:solidFill>
                  <a:srgbClr val="7030A0"/>
                </a:solidFill>
              </a:rPr>
              <a:t>.   93.600</a:t>
            </a:r>
          </a:p>
          <a:p>
            <a:pPr eaLnBrk="1" hangingPunct="1">
              <a:lnSpc>
                <a:spcPct val="75000"/>
              </a:lnSpc>
              <a:buFontTx/>
              <a:buNone/>
            </a:pPr>
            <a:r>
              <a:rPr lang="en-US" dirty="0" smtClean="0">
                <a:solidFill>
                  <a:srgbClr val="7030A0"/>
                </a:solidFill>
              </a:rPr>
              <a:t>	</a:t>
            </a:r>
            <a:r>
              <a:rPr lang="en-US" dirty="0" err="1" smtClean="0">
                <a:solidFill>
                  <a:srgbClr val="7030A0"/>
                </a:solidFill>
              </a:rPr>
              <a:t>HPo</a:t>
            </a:r>
            <a:r>
              <a:rPr lang="en-US" dirty="0" smtClean="0">
                <a:solidFill>
                  <a:srgbClr val="7030A0"/>
                </a:solidFill>
              </a:rPr>
              <a:t> 100 </a:t>
            </a:r>
            <a:r>
              <a:rPr lang="en-US" dirty="0" err="1" smtClean="0">
                <a:solidFill>
                  <a:srgbClr val="7030A0"/>
                </a:solidFill>
              </a:rPr>
              <a:t>lbr</a:t>
            </a:r>
            <a:r>
              <a:rPr lang="en-US" dirty="0" smtClean="0">
                <a:solidFill>
                  <a:srgbClr val="7030A0"/>
                </a:solidFill>
              </a:rPr>
              <a:t> </a:t>
            </a:r>
            <a:r>
              <a:rPr lang="en-US" dirty="0" err="1" smtClean="0">
                <a:solidFill>
                  <a:srgbClr val="7030A0"/>
                </a:solidFill>
              </a:rPr>
              <a:t>saham</a:t>
            </a:r>
            <a:r>
              <a:rPr lang="en-US" dirty="0" smtClean="0">
                <a:solidFill>
                  <a:srgbClr val="7030A0"/>
                </a:solidFill>
              </a:rPr>
              <a:t> </a:t>
            </a:r>
            <a:r>
              <a:rPr lang="en-US" dirty="0" err="1" smtClean="0">
                <a:solidFill>
                  <a:srgbClr val="7030A0"/>
                </a:solidFill>
              </a:rPr>
              <a:t>baru</a:t>
            </a:r>
            <a:r>
              <a:rPr lang="en-US" dirty="0" smtClean="0">
                <a:solidFill>
                  <a:srgbClr val="7030A0"/>
                </a:solidFill>
              </a:rPr>
              <a:t>		= </a:t>
            </a:r>
            <a:r>
              <a:rPr lang="en-US" dirty="0" err="1" smtClean="0">
                <a:solidFill>
                  <a:srgbClr val="7030A0"/>
                </a:solidFill>
              </a:rPr>
              <a:t>Rp</a:t>
            </a:r>
            <a:r>
              <a:rPr lang="en-US" dirty="0" smtClean="0">
                <a:solidFill>
                  <a:srgbClr val="7030A0"/>
                </a:solidFill>
              </a:rPr>
              <a:t>. 493.600</a:t>
            </a:r>
          </a:p>
          <a:p>
            <a:pPr eaLnBrk="1" hangingPunct="1">
              <a:lnSpc>
                <a:spcPct val="75000"/>
              </a:lnSpc>
              <a:buFontTx/>
              <a:buNone/>
            </a:pPr>
            <a:endParaRPr lang="en-US" dirty="0" smtClean="0">
              <a:solidFill>
                <a:srgbClr val="7030A0"/>
              </a:solidFill>
            </a:endParaRPr>
          </a:p>
        </p:txBody>
      </p:sp>
      <p:sp>
        <p:nvSpPr>
          <p:cNvPr id="17411" name="Line 4"/>
          <p:cNvSpPr>
            <a:spLocks noChangeShapeType="1"/>
          </p:cNvSpPr>
          <p:nvPr/>
        </p:nvSpPr>
        <p:spPr bwMode="auto">
          <a:xfrm>
            <a:off x="6248400" y="4572008"/>
            <a:ext cx="2438400" cy="0"/>
          </a:xfrm>
          <a:prstGeom prst="line">
            <a:avLst/>
          </a:prstGeom>
          <a:noFill/>
          <a:ln w="12700" cap="sq">
            <a:solidFill>
              <a:srgbClr val="FF9933"/>
            </a:solidFill>
            <a:round/>
            <a:headEnd type="none" w="sm" len="sm"/>
            <a:tailEnd type="none" w="sm" len="sm"/>
          </a:ln>
        </p:spPr>
        <p:txBody>
          <a:bodyPr/>
          <a:lstStyle/>
          <a:p>
            <a:endParaRPr lang="id-ID"/>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457200" y="274638"/>
            <a:ext cx="8229600" cy="796925"/>
          </a:xfrm>
        </p:spPr>
        <p:txBody>
          <a:bodyPr/>
          <a:lstStyle/>
          <a:p>
            <a:pPr algn="just" eaLnBrk="1" hangingPunct="1"/>
            <a:r>
              <a:rPr lang="id-ID" sz="2400" smtClean="0"/>
              <a:t>INVESTASI SAHAM</a:t>
            </a:r>
          </a:p>
        </p:txBody>
      </p:sp>
      <p:sp>
        <p:nvSpPr>
          <p:cNvPr id="4099" name="Content Placeholder 2"/>
          <p:cNvSpPr>
            <a:spLocks noGrp="1"/>
          </p:cNvSpPr>
          <p:nvPr>
            <p:ph idx="1"/>
          </p:nvPr>
        </p:nvSpPr>
        <p:spPr>
          <a:xfrm>
            <a:off x="457200" y="1428750"/>
            <a:ext cx="8229600" cy="4697413"/>
          </a:xfrm>
        </p:spPr>
        <p:txBody>
          <a:bodyPr/>
          <a:lstStyle/>
          <a:p>
            <a:pPr algn="just" eaLnBrk="1" hangingPunct="1"/>
            <a:r>
              <a:rPr lang="id-ID" sz="2400" smtClean="0"/>
              <a:t>SAHAM </a:t>
            </a:r>
          </a:p>
          <a:p>
            <a:pPr algn="just" eaLnBrk="1" hangingPunct="1">
              <a:buFont typeface="Arial" charset="0"/>
              <a:buNone/>
            </a:pPr>
            <a:r>
              <a:rPr lang="id-ID" sz="2400" smtClean="0"/>
              <a:t>	Adalah surat tanda bukti turut serta di dalam modal perseroan terbatas</a:t>
            </a:r>
          </a:p>
          <a:p>
            <a:pPr algn="just" eaLnBrk="1" hangingPunct="1"/>
            <a:r>
              <a:rPr lang="id-ID" sz="2400" smtClean="0"/>
              <a:t>Pemilik saham dari PT adalah pemegang saham atau pesero</a:t>
            </a:r>
          </a:p>
          <a:p>
            <a:pPr algn="just" eaLnBrk="1" hangingPunct="1"/>
            <a:r>
              <a:rPr lang="id-ID" sz="2400" smtClean="0"/>
              <a:t>Jenis saham :</a:t>
            </a:r>
          </a:p>
          <a:p>
            <a:pPr algn="just" eaLnBrk="1" hangingPunct="1">
              <a:buFont typeface="Arial" charset="0"/>
              <a:buNone/>
            </a:pPr>
            <a:r>
              <a:rPr lang="id-ID" sz="2400" smtClean="0"/>
              <a:t>1. Dilihat dari bentuk : saham atas nama dan atas pembawa</a:t>
            </a:r>
          </a:p>
          <a:p>
            <a:pPr algn="just" eaLnBrk="1" hangingPunct="1">
              <a:buFont typeface="Arial" charset="0"/>
              <a:buNone/>
            </a:pPr>
            <a:r>
              <a:rPr lang="id-ID" sz="2400" smtClean="0"/>
              <a:t>2. Dilihat dari penetapan nilai saham : saham atas nilai nominal, tanpa nilai nominal, saham tanpa nilai nominal tapi mempunyai nilai yang dinyatakan</a:t>
            </a:r>
          </a:p>
          <a:p>
            <a:pPr algn="just" eaLnBrk="1" hangingPunct="1">
              <a:buFont typeface="Arial" charset="0"/>
              <a:buNone/>
            </a:pPr>
            <a:r>
              <a:rPr lang="id-ID" sz="2400" smtClean="0"/>
              <a:t>3. Ditinjau dari hak-hak yang dimiliki oleh saham : saham biasa dan saham preferen</a:t>
            </a:r>
          </a:p>
          <a:p>
            <a:pPr algn="just" eaLnBrk="1" hangingPunct="1"/>
            <a:endParaRPr lang="id-ID" sz="2400" smtClean="0"/>
          </a:p>
        </p:txBody>
      </p:sp>
      <p:pic>
        <p:nvPicPr>
          <p:cNvPr id="4100" name="Picture 2" descr="C:\Program Files\Microsoft Office\MEDIA\CAGCAT10\j0301050.wmf"/>
          <p:cNvPicPr>
            <a:picLocks noChangeAspect="1" noChangeArrowheads="1"/>
          </p:cNvPicPr>
          <p:nvPr/>
        </p:nvPicPr>
        <p:blipFill>
          <a:blip r:embed="rId2" cstate="print"/>
          <a:srcRect/>
          <a:stretch>
            <a:fillRect/>
          </a:stretch>
        </p:blipFill>
        <p:spPr bwMode="auto">
          <a:xfrm>
            <a:off x="6215063" y="285750"/>
            <a:ext cx="1820862" cy="15716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3"/>
          <p:cNvSpPr>
            <a:spLocks noGrp="1" noChangeArrowheads="1"/>
          </p:cNvSpPr>
          <p:nvPr>
            <p:ph type="body" idx="1"/>
          </p:nvPr>
        </p:nvSpPr>
        <p:spPr>
          <a:xfrm>
            <a:off x="685800" y="762000"/>
            <a:ext cx="8153400" cy="5791200"/>
          </a:xfrm>
        </p:spPr>
        <p:txBody>
          <a:bodyPr/>
          <a:lstStyle/>
          <a:p>
            <a:pPr eaLnBrk="1" hangingPunct="1">
              <a:lnSpc>
                <a:spcPct val="65000"/>
              </a:lnSpc>
              <a:buFontTx/>
              <a:buNone/>
            </a:pPr>
            <a:r>
              <a:rPr lang="en-US" sz="2500" dirty="0" smtClean="0">
                <a:solidFill>
                  <a:schemeClr val="tx2"/>
                </a:solidFill>
              </a:rPr>
              <a:t>    </a:t>
            </a:r>
            <a:r>
              <a:rPr lang="en-US" sz="2900" dirty="0" err="1" smtClean="0">
                <a:solidFill>
                  <a:schemeClr val="tx2"/>
                </a:solidFill>
              </a:rPr>
              <a:t>Jurnal</a:t>
            </a:r>
            <a:r>
              <a:rPr lang="en-US" sz="2900" dirty="0" smtClean="0">
                <a:solidFill>
                  <a:schemeClr val="tx2"/>
                </a:solidFill>
              </a:rPr>
              <a:t> : </a:t>
            </a:r>
          </a:p>
          <a:p>
            <a:pPr eaLnBrk="1" hangingPunct="1">
              <a:lnSpc>
                <a:spcPct val="65000"/>
              </a:lnSpc>
              <a:buFontTx/>
              <a:buNone/>
            </a:pPr>
            <a:r>
              <a:rPr lang="en-US" sz="2900" dirty="0" smtClean="0">
                <a:solidFill>
                  <a:schemeClr val="tx2"/>
                </a:solidFill>
              </a:rPr>
              <a:t>	</a:t>
            </a:r>
            <a:r>
              <a:rPr lang="en-US" sz="2900" dirty="0" err="1" smtClean="0">
                <a:solidFill>
                  <a:schemeClr val="tx2"/>
                </a:solidFill>
              </a:rPr>
              <a:t>Investasi</a:t>
            </a:r>
            <a:r>
              <a:rPr lang="en-US" sz="2900" dirty="0" smtClean="0">
                <a:solidFill>
                  <a:schemeClr val="tx2"/>
                </a:solidFill>
              </a:rPr>
              <a:t> </a:t>
            </a:r>
            <a:r>
              <a:rPr lang="en-US" sz="2900" dirty="0" err="1" smtClean="0">
                <a:solidFill>
                  <a:schemeClr val="tx2"/>
                </a:solidFill>
              </a:rPr>
              <a:t>saham</a:t>
            </a:r>
            <a:r>
              <a:rPr lang="en-US" sz="2900" dirty="0" smtClean="0">
                <a:solidFill>
                  <a:schemeClr val="tx2"/>
                </a:solidFill>
              </a:rPr>
              <a:t> </a:t>
            </a:r>
            <a:r>
              <a:rPr lang="en-US" sz="2900" dirty="0" err="1" smtClean="0">
                <a:solidFill>
                  <a:schemeClr val="tx2"/>
                </a:solidFill>
              </a:rPr>
              <a:t>Rp</a:t>
            </a:r>
            <a:r>
              <a:rPr lang="en-US" sz="2900" dirty="0" smtClean="0">
                <a:solidFill>
                  <a:schemeClr val="tx2"/>
                </a:solidFill>
              </a:rPr>
              <a:t>. 493.600</a:t>
            </a:r>
          </a:p>
          <a:p>
            <a:pPr eaLnBrk="1" hangingPunct="1">
              <a:lnSpc>
                <a:spcPct val="65000"/>
              </a:lnSpc>
              <a:buFontTx/>
              <a:buNone/>
            </a:pPr>
            <a:r>
              <a:rPr lang="en-US" sz="2900" dirty="0" smtClean="0">
                <a:solidFill>
                  <a:schemeClr val="tx2"/>
                </a:solidFill>
              </a:rPr>
              <a:t>			</a:t>
            </a:r>
            <a:r>
              <a:rPr lang="en-US" sz="2900" dirty="0" err="1" smtClean="0">
                <a:solidFill>
                  <a:schemeClr val="tx2"/>
                </a:solidFill>
              </a:rPr>
              <a:t>Investasi</a:t>
            </a:r>
            <a:r>
              <a:rPr lang="en-US" sz="2900" dirty="0" smtClean="0">
                <a:solidFill>
                  <a:schemeClr val="tx2"/>
                </a:solidFill>
              </a:rPr>
              <a:t> </a:t>
            </a:r>
            <a:r>
              <a:rPr lang="en-US" sz="2900" dirty="0" err="1" smtClean="0">
                <a:solidFill>
                  <a:schemeClr val="tx2"/>
                </a:solidFill>
              </a:rPr>
              <a:t>pada</a:t>
            </a:r>
            <a:r>
              <a:rPr lang="en-US" sz="2900" dirty="0" smtClean="0">
                <a:solidFill>
                  <a:schemeClr val="tx2"/>
                </a:solidFill>
              </a:rPr>
              <a:t> HBS	</a:t>
            </a:r>
            <a:r>
              <a:rPr lang="en-US" sz="2900" dirty="0" err="1" smtClean="0">
                <a:solidFill>
                  <a:schemeClr val="tx2"/>
                </a:solidFill>
              </a:rPr>
              <a:t>Rp</a:t>
            </a:r>
            <a:r>
              <a:rPr lang="en-US" sz="2900" dirty="0" smtClean="0">
                <a:solidFill>
                  <a:schemeClr val="tx2"/>
                </a:solidFill>
              </a:rPr>
              <a:t>.   93.600</a:t>
            </a:r>
          </a:p>
          <a:p>
            <a:pPr eaLnBrk="1" hangingPunct="1">
              <a:lnSpc>
                <a:spcPct val="65000"/>
              </a:lnSpc>
              <a:buFontTx/>
              <a:buNone/>
            </a:pPr>
            <a:r>
              <a:rPr lang="en-US" sz="2900" dirty="0" smtClean="0">
                <a:solidFill>
                  <a:schemeClr val="tx2"/>
                </a:solidFill>
              </a:rPr>
              <a:t>			</a:t>
            </a:r>
            <a:r>
              <a:rPr lang="en-US" sz="2900" dirty="0" err="1" smtClean="0">
                <a:solidFill>
                  <a:schemeClr val="tx2"/>
                </a:solidFill>
              </a:rPr>
              <a:t>Kas</a:t>
            </a:r>
            <a:r>
              <a:rPr lang="en-US" sz="2900" dirty="0" smtClean="0">
                <a:solidFill>
                  <a:schemeClr val="tx2"/>
                </a:solidFill>
              </a:rPr>
              <a:t>				</a:t>
            </a:r>
            <a:r>
              <a:rPr lang="en-US" sz="2900" dirty="0" err="1" smtClean="0">
                <a:solidFill>
                  <a:schemeClr val="tx2"/>
                </a:solidFill>
              </a:rPr>
              <a:t>Rp</a:t>
            </a:r>
            <a:r>
              <a:rPr lang="en-US" sz="2900" dirty="0" smtClean="0">
                <a:solidFill>
                  <a:schemeClr val="tx2"/>
                </a:solidFill>
              </a:rPr>
              <a:t>. 400.000</a:t>
            </a:r>
          </a:p>
          <a:p>
            <a:pPr eaLnBrk="1" hangingPunct="1">
              <a:lnSpc>
                <a:spcPct val="65000"/>
              </a:lnSpc>
            </a:pPr>
            <a:r>
              <a:rPr lang="en-US" sz="2900" dirty="0" err="1" smtClean="0">
                <a:solidFill>
                  <a:schemeClr val="tx2"/>
                </a:solidFill>
              </a:rPr>
              <a:t>Penjualan</a:t>
            </a:r>
            <a:r>
              <a:rPr lang="en-US" sz="2900" dirty="0" smtClean="0">
                <a:solidFill>
                  <a:schemeClr val="tx2"/>
                </a:solidFill>
              </a:rPr>
              <a:t> HBS </a:t>
            </a:r>
            <a:r>
              <a:rPr lang="en-US" sz="2900" dirty="0" err="1" smtClean="0">
                <a:solidFill>
                  <a:schemeClr val="tx2"/>
                </a:solidFill>
              </a:rPr>
              <a:t>sebelum</a:t>
            </a:r>
            <a:r>
              <a:rPr lang="en-US" sz="2900" dirty="0" smtClean="0">
                <a:solidFill>
                  <a:schemeClr val="tx2"/>
                </a:solidFill>
              </a:rPr>
              <a:t> </a:t>
            </a:r>
            <a:r>
              <a:rPr lang="en-US" sz="2900" dirty="0" err="1" smtClean="0">
                <a:solidFill>
                  <a:schemeClr val="tx2"/>
                </a:solidFill>
              </a:rPr>
              <a:t>kadaluwarsa</a:t>
            </a:r>
            <a:endParaRPr lang="en-US" sz="2900" dirty="0" smtClean="0">
              <a:solidFill>
                <a:schemeClr val="tx2"/>
              </a:solidFill>
            </a:endParaRPr>
          </a:p>
          <a:p>
            <a:pPr eaLnBrk="1" hangingPunct="1">
              <a:lnSpc>
                <a:spcPct val="65000"/>
              </a:lnSpc>
              <a:buFontTx/>
              <a:buNone/>
            </a:pPr>
            <a:r>
              <a:rPr lang="en-US" sz="2900" dirty="0" smtClean="0">
                <a:solidFill>
                  <a:schemeClr val="tx2"/>
                </a:solidFill>
              </a:rPr>
              <a:t>	H </a:t>
            </a:r>
            <a:r>
              <a:rPr lang="en-US" sz="2900" dirty="0" err="1" smtClean="0">
                <a:solidFill>
                  <a:schemeClr val="tx2"/>
                </a:solidFill>
              </a:rPr>
              <a:t>Jual</a:t>
            </a:r>
            <a:r>
              <a:rPr lang="en-US" sz="2900" dirty="0" smtClean="0">
                <a:solidFill>
                  <a:schemeClr val="tx2"/>
                </a:solidFill>
              </a:rPr>
              <a:t> &gt; </a:t>
            </a:r>
            <a:r>
              <a:rPr lang="en-US" sz="2900" dirty="0" err="1" smtClean="0">
                <a:solidFill>
                  <a:schemeClr val="tx2"/>
                </a:solidFill>
              </a:rPr>
              <a:t>HPo</a:t>
            </a:r>
            <a:r>
              <a:rPr lang="en-US" sz="2900" dirty="0" smtClean="0">
                <a:solidFill>
                  <a:schemeClr val="tx2"/>
                </a:solidFill>
              </a:rPr>
              <a:t> </a:t>
            </a:r>
            <a:r>
              <a:rPr lang="en-US" sz="2900" dirty="0" err="1" smtClean="0">
                <a:solidFill>
                  <a:schemeClr val="tx2"/>
                </a:solidFill>
              </a:rPr>
              <a:t>investasi</a:t>
            </a:r>
            <a:r>
              <a:rPr lang="en-US" sz="2900" dirty="0" smtClean="0">
                <a:solidFill>
                  <a:schemeClr val="tx2"/>
                </a:solidFill>
              </a:rPr>
              <a:t> </a:t>
            </a:r>
            <a:r>
              <a:rPr lang="en-US" sz="2900" dirty="0" err="1" smtClean="0">
                <a:solidFill>
                  <a:schemeClr val="tx2"/>
                </a:solidFill>
              </a:rPr>
              <a:t>pada</a:t>
            </a:r>
            <a:r>
              <a:rPr lang="en-US" sz="2900" dirty="0" smtClean="0">
                <a:solidFill>
                  <a:schemeClr val="tx2"/>
                </a:solidFill>
              </a:rPr>
              <a:t> HBS 	   LABA</a:t>
            </a:r>
          </a:p>
          <a:p>
            <a:pPr eaLnBrk="1" hangingPunct="1">
              <a:lnSpc>
                <a:spcPct val="65000"/>
              </a:lnSpc>
              <a:buFontTx/>
              <a:buNone/>
            </a:pPr>
            <a:r>
              <a:rPr lang="en-US" sz="2900" dirty="0" smtClean="0">
                <a:solidFill>
                  <a:schemeClr val="tx2"/>
                </a:solidFill>
              </a:rPr>
              <a:t>	</a:t>
            </a:r>
            <a:r>
              <a:rPr lang="en-US" sz="2900" dirty="0" err="1" smtClean="0">
                <a:solidFill>
                  <a:schemeClr val="tx2"/>
                </a:solidFill>
              </a:rPr>
              <a:t>Jurnal</a:t>
            </a:r>
            <a:endParaRPr lang="en-US" sz="2900" dirty="0" smtClean="0">
              <a:solidFill>
                <a:schemeClr val="tx2"/>
              </a:solidFill>
            </a:endParaRPr>
          </a:p>
          <a:p>
            <a:pPr eaLnBrk="1" hangingPunct="1">
              <a:lnSpc>
                <a:spcPct val="65000"/>
              </a:lnSpc>
              <a:buFontTx/>
              <a:buNone/>
            </a:pPr>
            <a:r>
              <a:rPr lang="en-US" sz="2900" dirty="0" smtClean="0">
                <a:solidFill>
                  <a:schemeClr val="tx2"/>
                </a:solidFill>
              </a:rPr>
              <a:t>	</a:t>
            </a:r>
            <a:r>
              <a:rPr lang="en-US" sz="2900" dirty="0" err="1" smtClean="0">
                <a:solidFill>
                  <a:schemeClr val="tx2"/>
                </a:solidFill>
              </a:rPr>
              <a:t>Kas</a:t>
            </a:r>
            <a:r>
              <a:rPr lang="en-US" sz="2900" dirty="0" smtClean="0">
                <a:solidFill>
                  <a:schemeClr val="tx2"/>
                </a:solidFill>
              </a:rPr>
              <a:t>		XX</a:t>
            </a:r>
          </a:p>
          <a:p>
            <a:pPr eaLnBrk="1" hangingPunct="1">
              <a:lnSpc>
                <a:spcPct val="65000"/>
              </a:lnSpc>
              <a:buFontTx/>
              <a:buNone/>
            </a:pPr>
            <a:r>
              <a:rPr lang="en-US" sz="2900" dirty="0" smtClean="0">
                <a:solidFill>
                  <a:schemeClr val="tx2"/>
                </a:solidFill>
              </a:rPr>
              <a:t>		</a:t>
            </a:r>
            <a:r>
              <a:rPr lang="en-US" sz="2900" dirty="0" err="1" smtClean="0">
                <a:solidFill>
                  <a:schemeClr val="tx2"/>
                </a:solidFill>
              </a:rPr>
              <a:t>Investasi</a:t>
            </a:r>
            <a:r>
              <a:rPr lang="en-US" sz="2900" dirty="0" smtClean="0">
                <a:solidFill>
                  <a:schemeClr val="tx2"/>
                </a:solidFill>
              </a:rPr>
              <a:t> </a:t>
            </a:r>
            <a:r>
              <a:rPr lang="en-US" sz="2900" dirty="0" err="1" smtClean="0">
                <a:solidFill>
                  <a:schemeClr val="tx2"/>
                </a:solidFill>
              </a:rPr>
              <a:t>pada</a:t>
            </a:r>
            <a:r>
              <a:rPr lang="en-US" sz="2900" dirty="0" smtClean="0">
                <a:solidFill>
                  <a:schemeClr val="tx2"/>
                </a:solidFill>
              </a:rPr>
              <a:t> HBS	XX</a:t>
            </a:r>
          </a:p>
          <a:p>
            <a:pPr eaLnBrk="1" hangingPunct="1">
              <a:lnSpc>
                <a:spcPct val="65000"/>
              </a:lnSpc>
              <a:buFontTx/>
              <a:buNone/>
            </a:pPr>
            <a:r>
              <a:rPr lang="en-US" sz="2900" dirty="0" smtClean="0">
                <a:solidFill>
                  <a:schemeClr val="tx2"/>
                </a:solidFill>
              </a:rPr>
              <a:t>		</a:t>
            </a:r>
            <a:r>
              <a:rPr lang="en-US" sz="2900" dirty="0" err="1" smtClean="0">
                <a:solidFill>
                  <a:schemeClr val="tx2"/>
                </a:solidFill>
              </a:rPr>
              <a:t>Laba</a:t>
            </a:r>
            <a:r>
              <a:rPr lang="en-US" sz="2900" dirty="0" smtClean="0">
                <a:solidFill>
                  <a:schemeClr val="tx2"/>
                </a:solidFill>
              </a:rPr>
              <a:t> </a:t>
            </a:r>
            <a:r>
              <a:rPr lang="en-US" sz="2900" dirty="0" err="1" smtClean="0">
                <a:solidFill>
                  <a:schemeClr val="tx2"/>
                </a:solidFill>
              </a:rPr>
              <a:t>Penjualan</a:t>
            </a:r>
            <a:r>
              <a:rPr lang="en-US" sz="2900" dirty="0" smtClean="0">
                <a:solidFill>
                  <a:schemeClr val="tx2"/>
                </a:solidFill>
              </a:rPr>
              <a:t>		XX</a:t>
            </a:r>
          </a:p>
          <a:p>
            <a:pPr eaLnBrk="1" hangingPunct="1">
              <a:lnSpc>
                <a:spcPct val="65000"/>
              </a:lnSpc>
              <a:buFontTx/>
              <a:buNone/>
            </a:pPr>
            <a:r>
              <a:rPr lang="en-US" sz="2900" dirty="0" smtClean="0">
                <a:solidFill>
                  <a:schemeClr val="tx2"/>
                </a:solidFill>
              </a:rPr>
              <a:t>	</a:t>
            </a:r>
          </a:p>
        </p:txBody>
      </p:sp>
      <p:sp>
        <p:nvSpPr>
          <p:cNvPr id="18435" name="AutoShape 4"/>
          <p:cNvSpPr>
            <a:spLocks noChangeArrowheads="1"/>
          </p:cNvSpPr>
          <p:nvPr/>
        </p:nvSpPr>
        <p:spPr bwMode="auto">
          <a:xfrm>
            <a:off x="5819788" y="2714620"/>
            <a:ext cx="609600" cy="152400"/>
          </a:xfrm>
          <a:prstGeom prst="rightArrow">
            <a:avLst>
              <a:gd name="adj1" fmla="val 50000"/>
              <a:gd name="adj2" fmla="val 100000"/>
            </a:avLst>
          </a:prstGeom>
          <a:solidFill>
            <a:schemeClr val="accent1"/>
          </a:solidFill>
          <a:ln w="12700" cap="sq">
            <a:solidFill>
              <a:schemeClr val="tx1"/>
            </a:solidFill>
            <a:miter lim="800000"/>
            <a:headEnd type="none" w="sm" len="sm"/>
            <a:tailEnd type="none" w="sm" len="sm"/>
          </a:ln>
        </p:spPr>
        <p:txBody>
          <a:bodyPr wrap="none" anchor="ctr"/>
          <a:lstStyle/>
          <a:p>
            <a:pPr algn="ctr">
              <a:buFontTx/>
              <a:buNone/>
            </a:pPr>
            <a:r>
              <a:rPr lang="en-US"/>
              <a:t>  </a:t>
            </a:r>
          </a:p>
        </p:txBody>
      </p:sp>
    </p:spTree>
  </p:cSld>
  <p:clrMapOvr>
    <a:masterClrMapping/>
  </p:clrMapOv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3"/>
          <p:cNvSpPr>
            <a:spLocks noGrp="1" noChangeArrowheads="1"/>
          </p:cNvSpPr>
          <p:nvPr>
            <p:ph type="body" idx="1"/>
          </p:nvPr>
        </p:nvSpPr>
        <p:spPr>
          <a:xfrm>
            <a:off x="685800" y="533400"/>
            <a:ext cx="8229600" cy="5410200"/>
          </a:xfrm>
        </p:spPr>
        <p:txBody>
          <a:bodyPr/>
          <a:lstStyle/>
          <a:p>
            <a:pPr eaLnBrk="1" hangingPunct="1"/>
            <a:r>
              <a:rPr lang="en-US" sz="3400" smtClean="0">
                <a:solidFill>
                  <a:schemeClr val="tx2"/>
                </a:solidFill>
              </a:rPr>
              <a:t>HBS yg kadaluwarsa &amp; belum terjual diakui sbg kerugian sbsr hrg perolehan</a:t>
            </a:r>
          </a:p>
          <a:p>
            <a:pPr eaLnBrk="1" hangingPunct="1"/>
            <a:r>
              <a:rPr lang="en-US" sz="3400" smtClean="0">
                <a:solidFill>
                  <a:schemeClr val="tx2"/>
                </a:solidFill>
              </a:rPr>
              <a:t>Jurnal:</a:t>
            </a:r>
          </a:p>
          <a:p>
            <a:pPr lvl="1" eaLnBrk="1" hangingPunct="1">
              <a:buFontTx/>
              <a:buNone/>
            </a:pPr>
            <a:r>
              <a:rPr lang="en-US" sz="3000" smtClean="0">
                <a:solidFill>
                  <a:schemeClr val="tx2"/>
                </a:solidFill>
              </a:rPr>
              <a:t>	</a:t>
            </a:r>
            <a:r>
              <a:rPr lang="en-US" sz="3500" smtClean="0">
                <a:solidFill>
                  <a:schemeClr val="tx2"/>
                </a:solidFill>
              </a:rPr>
              <a:t>Rugi HBS kadaluwarsa		XX</a:t>
            </a:r>
          </a:p>
          <a:p>
            <a:pPr lvl="2" eaLnBrk="1" hangingPunct="1">
              <a:buFontTx/>
              <a:buNone/>
            </a:pPr>
            <a:r>
              <a:rPr lang="en-US" sz="2800" smtClean="0">
                <a:solidFill>
                  <a:schemeClr val="tx2"/>
                </a:solidFill>
              </a:rPr>
              <a:t>	</a:t>
            </a:r>
            <a:r>
              <a:rPr lang="en-US" sz="3600" smtClean="0">
                <a:solidFill>
                  <a:schemeClr val="tx2"/>
                </a:solidFill>
              </a:rPr>
              <a:t>Investasi pada HBS			XX</a:t>
            </a:r>
          </a:p>
          <a:p>
            <a:pPr eaLnBrk="1" hangingPunct="1"/>
            <a:endParaRPr lang="en-US" smtClean="0"/>
          </a:p>
        </p:txBody>
      </p:sp>
    </p:spTree>
  </p:cSld>
  <p:clrMapOvr>
    <a:masterClrMapping/>
  </p:clrMapOvr>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57200" y="274638"/>
            <a:ext cx="8229600" cy="439737"/>
          </a:xfrm>
        </p:spPr>
        <p:txBody>
          <a:bodyPr>
            <a:normAutofit fontScale="90000"/>
          </a:bodyPr>
          <a:lstStyle/>
          <a:p>
            <a:pPr algn="just" eaLnBrk="1" hangingPunct="1"/>
            <a:r>
              <a:rPr lang="id-ID" sz="2400" smtClean="0"/>
              <a:t>4. PERTUKARAN SAHAM</a:t>
            </a:r>
          </a:p>
        </p:txBody>
      </p:sp>
      <p:sp>
        <p:nvSpPr>
          <p:cNvPr id="17411" name="Content Placeholder 2"/>
          <p:cNvSpPr>
            <a:spLocks noGrp="1"/>
          </p:cNvSpPr>
          <p:nvPr>
            <p:ph idx="1"/>
          </p:nvPr>
        </p:nvSpPr>
        <p:spPr>
          <a:xfrm>
            <a:off x="457200" y="928688"/>
            <a:ext cx="8229600" cy="5197475"/>
          </a:xfrm>
        </p:spPr>
        <p:txBody>
          <a:bodyPr/>
          <a:lstStyle/>
          <a:p>
            <a:pPr eaLnBrk="1" hangingPunct="1"/>
            <a:r>
              <a:rPr lang="id-ID" sz="2400" smtClean="0"/>
              <a:t>Kalau terjadi pertukaran saham, akan timbul laba atau rugi penukaran, yaitu kalau ada perbedaan harg antar harga perolehan saham lama yang dimiliki dengan harga pasar saham baru ( saham penukar )</a:t>
            </a:r>
          </a:p>
          <a:p>
            <a:pPr eaLnBrk="1" hangingPunct="1"/>
            <a:r>
              <a:rPr lang="id-ID" sz="2400" smtClean="0"/>
              <a:t>Contoh ;</a:t>
            </a:r>
          </a:p>
          <a:p>
            <a:pPr eaLnBrk="1" hangingPunct="1">
              <a:buFont typeface="Arial" charset="0"/>
              <a:buNone/>
            </a:pPr>
            <a:r>
              <a:rPr lang="id-ID" sz="2400" smtClean="0"/>
              <a:t>	PT. Abadi memilki 100 lembar saham preferen PT. Sinar yang dibeli dengan harga Rp. 120.000/lembar</a:t>
            </a:r>
          </a:p>
          <a:p>
            <a:pPr eaLnBrk="1" hangingPunct="1">
              <a:buFont typeface="Arial" charset="0"/>
              <a:buNone/>
            </a:pPr>
            <a:r>
              <a:rPr lang="id-ID" sz="2400" smtClean="0"/>
              <a:t>	Pada tanggal 1 Juni 2001 Pt. Sinar memberitahukan bahwa saham preferen yang telah dikeluarkan akan ditukar dengan saham biasa, yaitu tiap lembar saham preferen akan ditukar dengan 2 lembar saham biasa. Harga pasar saham biasa pada saat pertukaran adalah Rp. 70.000/lmbr</a:t>
            </a:r>
          </a:p>
        </p:txBody>
      </p:sp>
      <p:pic>
        <p:nvPicPr>
          <p:cNvPr id="17412" name="Picture 3" descr="C:\Program Files\Microsoft Office\MEDIA\CAGCAT10\j0234131.wmf"/>
          <p:cNvPicPr>
            <a:picLocks noChangeAspect="1" noChangeArrowheads="1"/>
          </p:cNvPicPr>
          <p:nvPr/>
        </p:nvPicPr>
        <p:blipFill>
          <a:blip r:embed="rId2" cstate="print"/>
          <a:srcRect/>
          <a:stretch>
            <a:fillRect/>
          </a:stretch>
        </p:blipFill>
        <p:spPr bwMode="auto">
          <a:xfrm>
            <a:off x="6500813" y="5000625"/>
            <a:ext cx="1952625" cy="20764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457200" y="274638"/>
            <a:ext cx="8229600" cy="439737"/>
          </a:xfrm>
        </p:spPr>
        <p:txBody>
          <a:bodyPr>
            <a:normAutofit fontScale="90000"/>
          </a:bodyPr>
          <a:lstStyle/>
          <a:p>
            <a:pPr algn="just" eaLnBrk="1" hangingPunct="1"/>
            <a:r>
              <a:rPr lang="id-ID" sz="2400" smtClean="0"/>
              <a:t>Ayat jurnal untuk mencatat transaksi tersebut adalah</a:t>
            </a:r>
          </a:p>
        </p:txBody>
      </p:sp>
      <p:sp>
        <p:nvSpPr>
          <p:cNvPr id="18435" name="Content Placeholder 2"/>
          <p:cNvSpPr>
            <a:spLocks noGrp="1"/>
          </p:cNvSpPr>
          <p:nvPr>
            <p:ph idx="1"/>
          </p:nvPr>
        </p:nvSpPr>
        <p:spPr>
          <a:xfrm>
            <a:off x="457200" y="928688"/>
            <a:ext cx="8229600" cy="5197475"/>
          </a:xfrm>
        </p:spPr>
        <p:txBody>
          <a:bodyPr/>
          <a:lstStyle/>
          <a:p>
            <a:pPr eaLnBrk="1" hangingPunct="1">
              <a:buFont typeface="Arial" charset="0"/>
              <a:buNone/>
            </a:pPr>
            <a:r>
              <a:rPr lang="id-ID" sz="2400" smtClean="0"/>
              <a:t>Investasi dalam saham biasa	Rp. 14.000.000</a:t>
            </a:r>
          </a:p>
          <a:p>
            <a:pPr eaLnBrk="1" hangingPunct="1">
              <a:buFont typeface="Arial" charset="0"/>
              <a:buNone/>
            </a:pPr>
            <a:r>
              <a:rPr lang="id-ID" sz="2400" smtClean="0"/>
              <a:t>	Invsatasi dalam saham preferen		Rp. 12.000.000</a:t>
            </a:r>
          </a:p>
          <a:p>
            <a:pPr eaLnBrk="1" hangingPunct="1">
              <a:buFont typeface="Arial" charset="0"/>
              <a:buNone/>
            </a:pPr>
            <a:r>
              <a:rPr lang="id-ID" sz="2400" smtClean="0"/>
              <a:t>	Laba pertukaran				Rp.    2.000.000</a:t>
            </a:r>
          </a:p>
          <a:p>
            <a:pPr eaLnBrk="1" hangingPunct="1"/>
            <a:r>
              <a:rPr lang="id-ID" sz="2400" smtClean="0"/>
              <a:t>Perhitungan :</a:t>
            </a:r>
          </a:p>
          <a:p>
            <a:pPr eaLnBrk="1" hangingPunct="1">
              <a:buFont typeface="Arial" charset="0"/>
              <a:buNone/>
            </a:pPr>
            <a:r>
              <a:rPr lang="id-ID" sz="2400" smtClean="0"/>
              <a:t>	Harga pasar saham biasa   = 200 x Rp 70.00 = Rp. 14.000.000</a:t>
            </a:r>
          </a:p>
          <a:p>
            <a:pPr eaLnBrk="1" hangingPunct="1">
              <a:buFont typeface="Arial" charset="0"/>
              <a:buNone/>
            </a:pPr>
            <a:r>
              <a:rPr lang="id-ID" sz="2400" smtClean="0"/>
              <a:t>	Harga perlhn shm pref.    =100 x Rp. 120.000= Rp. 12.000.000</a:t>
            </a:r>
          </a:p>
          <a:p>
            <a:pPr eaLnBrk="1" hangingPunct="1">
              <a:buFont typeface="Arial" charset="0"/>
              <a:buNone/>
            </a:pPr>
            <a:r>
              <a:rPr lang="id-ID" sz="2400" smtClean="0"/>
              <a:t>		Laba pertukaran     			    = Rp.    2.000.000</a:t>
            </a:r>
          </a:p>
          <a:p>
            <a:pPr eaLnBrk="1" hangingPunct="1"/>
            <a:endParaRPr lang="id-ID" sz="2400" smtClean="0"/>
          </a:p>
          <a:p>
            <a:pPr eaLnBrk="1" hangingPunct="1">
              <a:buFont typeface="Arial" charset="0"/>
              <a:buNone/>
            </a:pPr>
            <a:r>
              <a:rPr lang="id-ID" sz="2400" smtClean="0"/>
              <a:t>5. PENJUALAN INVESTASI SAHAM</a:t>
            </a:r>
          </a:p>
          <a:p>
            <a:pPr eaLnBrk="1" hangingPunct="1">
              <a:buFont typeface="Arial" charset="0"/>
              <a:buNone/>
            </a:pPr>
            <a:r>
              <a:rPr lang="id-ID" sz="2400" smtClean="0"/>
              <a:t>Dalam transaksi penjualn ini mungkin tiombul laba rugi, kalau harga jual tidak sama dengan harga perolehannya.</a:t>
            </a:r>
          </a:p>
          <a:p>
            <a:pPr eaLnBrk="1" hangingPunct="1">
              <a:buFont typeface="Arial" charset="0"/>
              <a:buNone/>
            </a:pPr>
            <a:endParaRPr lang="id-ID" sz="2400" smtClean="0"/>
          </a:p>
        </p:txBody>
      </p:sp>
      <p:cxnSp>
        <p:nvCxnSpPr>
          <p:cNvPr id="5" name="Straight Connector 4"/>
          <p:cNvCxnSpPr/>
          <p:nvPr/>
        </p:nvCxnSpPr>
        <p:spPr>
          <a:xfrm>
            <a:off x="6429375" y="3571875"/>
            <a:ext cx="2000250" cy="1588"/>
          </a:xfrm>
          <a:prstGeom prst="line">
            <a:avLst/>
          </a:prstGeom>
        </p:spPr>
        <p:style>
          <a:lnRef idx="1">
            <a:schemeClr val="accent1"/>
          </a:lnRef>
          <a:fillRef idx="0">
            <a:schemeClr val="accent1"/>
          </a:fillRef>
          <a:effectRef idx="0">
            <a:schemeClr val="accent1"/>
          </a:effectRef>
          <a:fontRef idx="minor">
            <a:schemeClr val="tx1"/>
          </a:fontRef>
        </p:style>
      </p:cxnSp>
      <p:pic>
        <p:nvPicPr>
          <p:cNvPr id="18437" name="Picture 5" descr="C:\Program Files\Microsoft Office\MEDIA\CAGCAT10\j0286034.wmf"/>
          <p:cNvPicPr>
            <a:picLocks noChangeAspect="1" noChangeArrowheads="1"/>
          </p:cNvPicPr>
          <p:nvPr/>
        </p:nvPicPr>
        <p:blipFill>
          <a:blip r:embed="rId2" cstate="print"/>
          <a:srcRect/>
          <a:stretch>
            <a:fillRect/>
          </a:stretch>
        </p:blipFill>
        <p:spPr bwMode="auto">
          <a:xfrm>
            <a:off x="7143750" y="5357813"/>
            <a:ext cx="1714500" cy="1500187"/>
          </a:xfrm>
          <a:prstGeom prst="rect">
            <a:avLst/>
          </a:prstGeom>
          <a:noFill/>
          <a:ln w="9525">
            <a:noFill/>
            <a:miter lim="800000"/>
            <a:headEnd/>
            <a:tailEnd/>
          </a:ln>
        </p:spPr>
      </p:pic>
      <p:pic>
        <p:nvPicPr>
          <p:cNvPr id="18438" name="Picture 6" descr="C:\Program Files\Microsoft Office\MEDIA\CAGCAT10\j0252349.wmf"/>
          <p:cNvPicPr>
            <a:picLocks noChangeAspect="1" noChangeArrowheads="1"/>
          </p:cNvPicPr>
          <p:nvPr/>
        </p:nvPicPr>
        <p:blipFill>
          <a:blip r:embed="rId3" cstate="print"/>
          <a:srcRect/>
          <a:stretch>
            <a:fillRect/>
          </a:stretch>
        </p:blipFill>
        <p:spPr bwMode="auto">
          <a:xfrm>
            <a:off x="6786563" y="285750"/>
            <a:ext cx="2000250" cy="11112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39737"/>
          </a:xfrm>
        </p:spPr>
        <p:txBody>
          <a:bodyPr rtlCol="0">
            <a:normAutofit fontScale="90000"/>
          </a:bodyPr>
          <a:lstStyle/>
          <a:p>
            <a:pPr algn="just" eaLnBrk="1" fontAlgn="auto" hangingPunct="1">
              <a:spcAft>
                <a:spcPts val="0"/>
              </a:spcAft>
              <a:defRPr/>
            </a:pPr>
            <a:r>
              <a:rPr lang="id-ID" sz="2400" dirty="0" smtClean="0"/>
              <a:t>Contoh :</a:t>
            </a:r>
            <a:endParaRPr lang="id-ID" sz="2400" dirty="0"/>
          </a:p>
        </p:txBody>
      </p:sp>
      <p:sp>
        <p:nvSpPr>
          <p:cNvPr id="19459" name="Content Placeholder 2"/>
          <p:cNvSpPr>
            <a:spLocks noGrp="1"/>
          </p:cNvSpPr>
          <p:nvPr>
            <p:ph idx="1"/>
          </p:nvPr>
        </p:nvSpPr>
        <p:spPr>
          <a:xfrm>
            <a:off x="457200" y="857250"/>
            <a:ext cx="8229600" cy="5268913"/>
          </a:xfrm>
        </p:spPr>
        <p:txBody>
          <a:bodyPr/>
          <a:lstStyle/>
          <a:p>
            <a:pPr eaLnBrk="1" hangingPunct="1"/>
            <a:r>
              <a:rPr lang="id-ID" sz="2400" smtClean="0"/>
              <a:t>Pada tanggal 1 Mei 2000 PT. Rahayu membeli 1000 lbr saham dengan harga Rp. 12.500/lmbr. Pada tanggal 1 April 2002 seluruh sahmnya terjual dengan harga Rp. 15.000/lmbr</a:t>
            </a:r>
          </a:p>
          <a:p>
            <a:pPr eaLnBrk="1" hangingPunct="1"/>
            <a:r>
              <a:rPr lang="id-ID" sz="2400" smtClean="0"/>
              <a:t>Jurnal untuk mencatat transaksi tersebut adalah</a:t>
            </a:r>
          </a:p>
          <a:p>
            <a:pPr eaLnBrk="1" hangingPunct="1"/>
            <a:r>
              <a:rPr lang="id-ID" sz="2400" smtClean="0"/>
              <a:t>Tanggal 1 Mei 2000</a:t>
            </a:r>
          </a:p>
          <a:p>
            <a:pPr eaLnBrk="1" hangingPunct="1">
              <a:buFont typeface="Arial" charset="0"/>
              <a:buNone/>
            </a:pPr>
            <a:r>
              <a:rPr lang="id-ID" sz="2400" smtClean="0"/>
              <a:t>	Investasi dalam saham		Rp. 12.500.000</a:t>
            </a:r>
          </a:p>
          <a:p>
            <a:pPr eaLnBrk="1" hangingPunct="1">
              <a:buFont typeface="Arial" charset="0"/>
              <a:buNone/>
            </a:pPr>
            <a:r>
              <a:rPr lang="id-ID" sz="2400" smtClean="0"/>
              <a:t>		Kas					Rp. 12.500.000</a:t>
            </a:r>
          </a:p>
          <a:p>
            <a:pPr eaLnBrk="1" hangingPunct="1"/>
            <a:r>
              <a:rPr lang="id-ID" sz="2400" smtClean="0"/>
              <a:t>Tanggal 1 April 2002</a:t>
            </a:r>
          </a:p>
          <a:p>
            <a:pPr eaLnBrk="1" hangingPunct="1">
              <a:buFont typeface="Arial" charset="0"/>
              <a:buNone/>
            </a:pPr>
            <a:r>
              <a:rPr lang="id-ID" sz="2400" smtClean="0"/>
              <a:t>	Kas					Rp. 15.000.000</a:t>
            </a:r>
          </a:p>
          <a:p>
            <a:pPr eaLnBrk="1" hangingPunct="1">
              <a:buFont typeface="Arial" charset="0"/>
              <a:buNone/>
            </a:pPr>
            <a:r>
              <a:rPr lang="id-ID" sz="2400" smtClean="0"/>
              <a:t>		Investasi dalam saham		Rp. 12.500.000</a:t>
            </a:r>
          </a:p>
          <a:p>
            <a:pPr eaLnBrk="1" hangingPunct="1">
              <a:buFont typeface="Arial" charset="0"/>
              <a:buNone/>
            </a:pPr>
            <a:r>
              <a:rPr lang="id-ID" sz="2400" smtClean="0"/>
              <a:t>		Laba penjualan saham		Rp. 2.  500.000</a:t>
            </a:r>
          </a:p>
        </p:txBody>
      </p:sp>
      <p:pic>
        <p:nvPicPr>
          <p:cNvPr id="19460" name="Picture 2" descr="C:\Program Files\Microsoft Office\MEDIA\CAGCAT10\j0297551.wmf"/>
          <p:cNvPicPr>
            <a:picLocks noChangeAspect="1" noChangeArrowheads="1"/>
          </p:cNvPicPr>
          <p:nvPr/>
        </p:nvPicPr>
        <p:blipFill>
          <a:blip r:embed="rId2" cstate="print"/>
          <a:srcRect/>
          <a:stretch>
            <a:fillRect/>
          </a:stretch>
        </p:blipFill>
        <p:spPr bwMode="auto">
          <a:xfrm>
            <a:off x="7786688" y="1500188"/>
            <a:ext cx="1195387" cy="182403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457200" y="274638"/>
            <a:ext cx="8229600" cy="439737"/>
          </a:xfrm>
        </p:spPr>
        <p:txBody>
          <a:bodyPr>
            <a:normAutofit fontScale="90000"/>
          </a:bodyPr>
          <a:lstStyle/>
          <a:p>
            <a:pPr algn="just" eaLnBrk="1" hangingPunct="1"/>
            <a:r>
              <a:rPr lang="id-ID" sz="2400" smtClean="0"/>
              <a:t>Penyajian investasi saham dalam Neraca</a:t>
            </a:r>
          </a:p>
        </p:txBody>
      </p:sp>
      <p:sp>
        <p:nvSpPr>
          <p:cNvPr id="3" name="Content Placeholder 2"/>
          <p:cNvSpPr>
            <a:spLocks noGrp="1"/>
          </p:cNvSpPr>
          <p:nvPr>
            <p:ph idx="1"/>
          </p:nvPr>
        </p:nvSpPr>
        <p:spPr>
          <a:xfrm>
            <a:off x="457200" y="928670"/>
            <a:ext cx="8229600" cy="5643602"/>
          </a:xfrm>
        </p:spPr>
        <p:txBody>
          <a:bodyPr rtlCol="0">
            <a:normAutofit lnSpcReduction="10000"/>
          </a:bodyPr>
          <a:lstStyle/>
          <a:p>
            <a:pPr eaLnBrk="1" fontAlgn="auto" hangingPunct="1">
              <a:spcAft>
                <a:spcPts val="0"/>
              </a:spcAft>
              <a:buFont typeface="Arial" pitchFamily="34" charset="0"/>
              <a:buChar char="•"/>
              <a:defRPr/>
            </a:pPr>
            <a:r>
              <a:rPr lang="id-ID" sz="2400" dirty="0" smtClean="0"/>
              <a:t>Investasi jangka panjang dalam surat berharga harus dipisahkan secara tegas dengan investasi jangka pendek.</a:t>
            </a:r>
          </a:p>
          <a:p>
            <a:pPr eaLnBrk="1" fontAlgn="auto" hangingPunct="1">
              <a:spcAft>
                <a:spcPts val="0"/>
              </a:spcAft>
              <a:buFont typeface="Arial" pitchFamily="34" charset="0"/>
              <a:buChar char="•"/>
              <a:defRPr/>
            </a:pPr>
            <a:r>
              <a:rPr lang="id-ID" sz="2400" dirty="0" smtClean="0"/>
              <a:t>Investasi jangka panjang dilaporkan dalam kelompok “ Investasi” dan dicatat menurut harga perolehannya.</a:t>
            </a:r>
          </a:p>
          <a:p>
            <a:pPr eaLnBrk="1" fontAlgn="auto" hangingPunct="1">
              <a:spcAft>
                <a:spcPts val="0"/>
              </a:spcAft>
              <a:buFont typeface="Arial" pitchFamily="34" charset="0"/>
              <a:buChar char="•"/>
              <a:defRPr/>
            </a:pPr>
            <a:r>
              <a:rPr lang="id-ID" sz="2400" dirty="0" smtClean="0"/>
              <a:t>Harga pasar yang diketahui pada tanggal neraca dicantumkan dalam neraca hanya sebagai catatan saja</a:t>
            </a:r>
          </a:p>
          <a:p>
            <a:pPr eaLnBrk="1" fontAlgn="auto" hangingPunct="1">
              <a:spcAft>
                <a:spcPts val="0"/>
              </a:spcAft>
              <a:buFont typeface="Arial" pitchFamily="34" charset="0"/>
              <a:buChar char="•"/>
              <a:defRPr/>
            </a:pPr>
            <a:r>
              <a:rPr lang="id-ID" sz="2400" dirty="0" smtClean="0"/>
              <a:t>Investasi :</a:t>
            </a:r>
          </a:p>
          <a:p>
            <a:pPr eaLnBrk="1" fontAlgn="auto" hangingPunct="1">
              <a:spcAft>
                <a:spcPts val="0"/>
              </a:spcAft>
              <a:buFont typeface="Arial" pitchFamily="34" charset="0"/>
              <a:buNone/>
              <a:defRPr/>
            </a:pPr>
            <a:r>
              <a:rPr lang="id-ID" sz="2400" dirty="0" smtClean="0"/>
              <a:t>	- Investasi shm pref 10% PT. Makmur</a:t>
            </a:r>
          </a:p>
          <a:p>
            <a:pPr eaLnBrk="1" fontAlgn="auto" hangingPunct="1">
              <a:spcAft>
                <a:spcPts val="0"/>
              </a:spcAft>
              <a:buFont typeface="Arial" pitchFamily="34" charset="0"/>
              <a:buNone/>
              <a:defRPr/>
            </a:pPr>
            <a:r>
              <a:rPr lang="id-ID" sz="2400" dirty="0" smtClean="0"/>
              <a:t>	  10.000 lmbr @ Rp. 1000/nom</a:t>
            </a:r>
          </a:p>
          <a:p>
            <a:pPr eaLnBrk="1" fontAlgn="auto" hangingPunct="1">
              <a:spcAft>
                <a:spcPts val="0"/>
              </a:spcAft>
              <a:buFont typeface="Arial" pitchFamily="34" charset="0"/>
              <a:buNone/>
              <a:defRPr/>
            </a:pPr>
            <a:r>
              <a:rPr lang="id-ID" sz="2400" dirty="0" smtClean="0"/>
              <a:t>	  ( Harga pasar Rp. 1.200/lmbr)		Rp. 15.000.000</a:t>
            </a:r>
          </a:p>
          <a:p>
            <a:pPr eaLnBrk="1" fontAlgn="auto" hangingPunct="1">
              <a:spcAft>
                <a:spcPts val="0"/>
              </a:spcAft>
              <a:buFont typeface="Arial" pitchFamily="34" charset="0"/>
              <a:buNone/>
              <a:defRPr/>
            </a:pPr>
            <a:r>
              <a:rPr lang="id-ID" sz="2400" dirty="0" smtClean="0"/>
              <a:t>	- Investasi shm biasa PT. Abadi</a:t>
            </a:r>
          </a:p>
          <a:p>
            <a:pPr eaLnBrk="1" fontAlgn="auto" hangingPunct="1">
              <a:spcAft>
                <a:spcPts val="0"/>
              </a:spcAft>
              <a:buFont typeface="Arial" pitchFamily="34" charset="0"/>
              <a:buNone/>
              <a:defRPr/>
            </a:pPr>
            <a:r>
              <a:rPr lang="id-ID" sz="2400" dirty="0" smtClean="0"/>
              <a:t>	  5.000 lmbr @ Rp. 1000/nom</a:t>
            </a:r>
          </a:p>
          <a:p>
            <a:pPr eaLnBrk="1" fontAlgn="auto" hangingPunct="1">
              <a:spcAft>
                <a:spcPts val="0"/>
              </a:spcAft>
              <a:buFont typeface="Arial" pitchFamily="34" charset="0"/>
              <a:buNone/>
              <a:defRPr/>
            </a:pPr>
            <a:r>
              <a:rPr lang="id-ID" sz="2400" dirty="0" smtClean="0"/>
              <a:t>	  ( Harga pasar Rp. 950/lmbr)		</a:t>
            </a:r>
            <a:r>
              <a:rPr lang="id-ID" sz="2400" u="sng" dirty="0" smtClean="0"/>
              <a:t>Rp.   5.250.000</a:t>
            </a:r>
          </a:p>
          <a:p>
            <a:pPr lvl="8">
              <a:buFont typeface="Arial" pitchFamily="34" charset="0"/>
              <a:buNone/>
              <a:defRPr/>
            </a:pPr>
            <a:r>
              <a:rPr lang="id-ID" sz="2400" dirty="0" smtClean="0"/>
              <a:t>			Rp. 20.250.000</a:t>
            </a:r>
          </a:p>
          <a:p>
            <a:pPr eaLnBrk="1" fontAlgn="auto" hangingPunct="1">
              <a:spcAft>
                <a:spcPts val="0"/>
              </a:spcAft>
              <a:buFont typeface="Arial" pitchFamily="34" charset="0"/>
              <a:buChar char="•"/>
              <a:defRPr/>
            </a:pPr>
            <a:endParaRPr lang="id-ID" sz="2400" dirty="0" smtClean="0"/>
          </a:p>
          <a:p>
            <a:pPr eaLnBrk="1" fontAlgn="auto" hangingPunct="1">
              <a:spcAft>
                <a:spcPts val="0"/>
              </a:spcAft>
              <a:buFont typeface="Arial" pitchFamily="34" charset="0"/>
              <a:buChar char="•"/>
              <a:defRPr/>
            </a:pPr>
            <a:endParaRPr lang="id-ID" sz="2400" dirty="0" smtClean="0"/>
          </a:p>
          <a:p>
            <a:pPr eaLnBrk="1" fontAlgn="auto" hangingPunct="1">
              <a:spcAft>
                <a:spcPts val="0"/>
              </a:spcAft>
              <a:buFont typeface="Arial" pitchFamily="34" charset="0"/>
              <a:buChar char="•"/>
              <a:defRPr/>
            </a:pPr>
            <a:endParaRPr lang="id-ID" sz="2400" dirty="0"/>
          </a:p>
        </p:txBody>
      </p:sp>
      <p:pic>
        <p:nvPicPr>
          <p:cNvPr id="20484" name="Picture 2" descr="C:\Program Files\Microsoft Office\MEDIA\CAGCAT10\j0281904.wmf"/>
          <p:cNvPicPr>
            <a:picLocks noChangeAspect="1" noChangeArrowheads="1"/>
          </p:cNvPicPr>
          <p:nvPr/>
        </p:nvPicPr>
        <p:blipFill>
          <a:blip r:embed="rId2" cstate="print"/>
          <a:srcRect/>
          <a:stretch>
            <a:fillRect/>
          </a:stretch>
        </p:blipFill>
        <p:spPr bwMode="auto">
          <a:xfrm>
            <a:off x="6643688" y="2857500"/>
            <a:ext cx="1825625" cy="135731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914400" y="304800"/>
            <a:ext cx="7543800" cy="685800"/>
          </a:xfrm>
        </p:spPr>
        <p:txBody>
          <a:bodyPr>
            <a:normAutofit fontScale="90000"/>
          </a:bodyPr>
          <a:lstStyle/>
          <a:p>
            <a:pPr eaLnBrk="1" hangingPunct="1"/>
            <a:r>
              <a:rPr lang="en-US" smtClean="0"/>
              <a:t>METODE EKUITAS</a:t>
            </a:r>
          </a:p>
        </p:txBody>
      </p:sp>
      <p:sp>
        <p:nvSpPr>
          <p:cNvPr id="20483" name="Rectangle 3"/>
          <p:cNvSpPr>
            <a:spLocks noGrp="1" noChangeArrowheads="1"/>
          </p:cNvSpPr>
          <p:nvPr>
            <p:ph type="body" idx="1"/>
          </p:nvPr>
        </p:nvSpPr>
        <p:spPr>
          <a:xfrm>
            <a:off x="609600" y="1295400"/>
            <a:ext cx="8305800" cy="5334000"/>
          </a:xfrm>
        </p:spPr>
        <p:txBody>
          <a:bodyPr/>
          <a:lstStyle/>
          <a:p>
            <a:pPr eaLnBrk="1" hangingPunct="1"/>
            <a:r>
              <a:rPr lang="en-US" dirty="0" smtClean="0"/>
              <a:t>Investor </a:t>
            </a:r>
            <a:r>
              <a:rPr lang="en-US" dirty="0" err="1" smtClean="0"/>
              <a:t>memegang</a:t>
            </a:r>
            <a:r>
              <a:rPr lang="en-US" dirty="0" smtClean="0"/>
              <a:t> 20%-50% </a:t>
            </a:r>
            <a:r>
              <a:rPr lang="en-US" dirty="0" err="1" smtClean="0"/>
              <a:t>shm</a:t>
            </a:r>
            <a:r>
              <a:rPr lang="en-US" dirty="0" smtClean="0"/>
              <a:t> </a:t>
            </a:r>
            <a:r>
              <a:rPr lang="en-US" dirty="0" err="1" smtClean="0"/>
              <a:t>beredar</a:t>
            </a:r>
            <a:r>
              <a:rPr lang="en-US" dirty="0" smtClean="0"/>
              <a:t> </a:t>
            </a:r>
            <a:r>
              <a:rPr lang="en-US" dirty="0" err="1" smtClean="0"/>
              <a:t>dari</a:t>
            </a:r>
            <a:r>
              <a:rPr lang="en-US" dirty="0" smtClean="0"/>
              <a:t> </a:t>
            </a:r>
            <a:r>
              <a:rPr lang="en-US" dirty="0" err="1" smtClean="0"/>
              <a:t>emiten</a:t>
            </a:r>
            <a:endParaRPr lang="en-US" dirty="0" smtClean="0"/>
          </a:p>
          <a:p>
            <a:pPr eaLnBrk="1" hangingPunct="1"/>
            <a:r>
              <a:rPr lang="en-US" dirty="0" err="1" smtClean="0"/>
              <a:t>Pada</a:t>
            </a:r>
            <a:r>
              <a:rPr lang="en-US" dirty="0" smtClean="0"/>
              <a:t> </a:t>
            </a:r>
            <a:r>
              <a:rPr lang="en-US" dirty="0" err="1" smtClean="0"/>
              <a:t>awal</a:t>
            </a:r>
            <a:r>
              <a:rPr lang="en-US" dirty="0" smtClean="0"/>
              <a:t> </a:t>
            </a:r>
            <a:r>
              <a:rPr lang="en-US" dirty="0" err="1" smtClean="0"/>
              <a:t>investasinya</a:t>
            </a:r>
            <a:r>
              <a:rPr lang="en-US" dirty="0" smtClean="0"/>
              <a:t> </a:t>
            </a:r>
            <a:r>
              <a:rPr lang="en-US" dirty="0" err="1" smtClean="0"/>
              <a:t>dicatat</a:t>
            </a:r>
            <a:r>
              <a:rPr lang="en-US" dirty="0" smtClean="0"/>
              <a:t> </a:t>
            </a:r>
            <a:r>
              <a:rPr lang="en-US" dirty="0" err="1" smtClean="0"/>
              <a:t>menurut</a:t>
            </a:r>
            <a:r>
              <a:rPr lang="en-US" dirty="0" smtClean="0"/>
              <a:t> </a:t>
            </a:r>
            <a:r>
              <a:rPr lang="en-US" dirty="0" err="1" smtClean="0"/>
              <a:t>HPo</a:t>
            </a:r>
            <a:endParaRPr lang="en-US" dirty="0" smtClean="0"/>
          </a:p>
          <a:p>
            <a:pPr eaLnBrk="1" hangingPunct="1"/>
            <a:r>
              <a:rPr lang="en-US" dirty="0" err="1" smtClean="0"/>
              <a:t>Memiliki</a:t>
            </a:r>
            <a:r>
              <a:rPr lang="en-US" dirty="0" smtClean="0"/>
              <a:t> </a:t>
            </a:r>
            <a:r>
              <a:rPr lang="en-US" dirty="0" err="1" smtClean="0"/>
              <a:t>pengaruh</a:t>
            </a:r>
            <a:r>
              <a:rPr lang="en-US" dirty="0" smtClean="0"/>
              <a:t> </a:t>
            </a:r>
            <a:r>
              <a:rPr lang="en-US" dirty="0" err="1" smtClean="0"/>
              <a:t>signifikan</a:t>
            </a:r>
            <a:r>
              <a:rPr lang="en-US" dirty="0" smtClean="0"/>
              <a:t> </a:t>
            </a:r>
            <a:r>
              <a:rPr lang="en-US" dirty="0" err="1" smtClean="0"/>
              <a:t>terhadap</a:t>
            </a:r>
            <a:r>
              <a:rPr lang="en-US" dirty="0" smtClean="0"/>
              <a:t> </a:t>
            </a:r>
            <a:r>
              <a:rPr lang="en-US" dirty="0" err="1" smtClean="0"/>
              <a:t>kegiatan</a:t>
            </a:r>
            <a:r>
              <a:rPr lang="en-US" dirty="0" smtClean="0"/>
              <a:t> </a:t>
            </a:r>
            <a:r>
              <a:rPr lang="en-US" dirty="0" err="1" smtClean="0"/>
              <a:t>pembiayaan</a:t>
            </a:r>
            <a:r>
              <a:rPr lang="en-US" dirty="0" smtClean="0"/>
              <a:t> &amp; </a:t>
            </a:r>
            <a:r>
              <a:rPr lang="en-US" dirty="0" err="1" smtClean="0"/>
              <a:t>operasional</a:t>
            </a:r>
            <a:r>
              <a:rPr lang="en-US" dirty="0" smtClean="0"/>
              <a:t> </a:t>
            </a:r>
            <a:r>
              <a:rPr lang="en-US" dirty="0" err="1" smtClean="0"/>
              <a:t>emiten</a:t>
            </a:r>
            <a:endParaRPr lang="en-US" dirty="0" smtClean="0"/>
          </a:p>
          <a:p>
            <a:pPr eaLnBrk="1" hangingPunct="1"/>
            <a:r>
              <a:rPr lang="en-US" dirty="0" err="1" smtClean="0"/>
              <a:t>Laba</a:t>
            </a:r>
            <a:r>
              <a:rPr lang="en-US" dirty="0" smtClean="0"/>
              <a:t> </a:t>
            </a:r>
            <a:r>
              <a:rPr lang="en-US" dirty="0" err="1" smtClean="0"/>
              <a:t>bersih</a:t>
            </a:r>
            <a:r>
              <a:rPr lang="en-US" dirty="0" smtClean="0"/>
              <a:t> &amp; </a:t>
            </a:r>
            <a:r>
              <a:rPr lang="en-US" dirty="0" err="1" smtClean="0"/>
              <a:t>dividen</a:t>
            </a:r>
            <a:r>
              <a:rPr lang="en-US" dirty="0" smtClean="0"/>
              <a:t> </a:t>
            </a:r>
            <a:r>
              <a:rPr lang="en-US" dirty="0" err="1" smtClean="0"/>
              <a:t>kas</a:t>
            </a:r>
            <a:r>
              <a:rPr lang="en-US" dirty="0" smtClean="0"/>
              <a:t> </a:t>
            </a:r>
            <a:r>
              <a:rPr lang="en-US" dirty="0" err="1" smtClean="0"/>
              <a:t>dari</a:t>
            </a:r>
            <a:r>
              <a:rPr lang="en-US" dirty="0" smtClean="0"/>
              <a:t> </a:t>
            </a:r>
            <a:r>
              <a:rPr lang="en-US" dirty="0" err="1" smtClean="0"/>
              <a:t>emiten</a:t>
            </a:r>
            <a:r>
              <a:rPr lang="en-US" dirty="0" smtClean="0"/>
              <a:t> </a:t>
            </a:r>
            <a:r>
              <a:rPr lang="en-US" dirty="0" err="1" smtClean="0"/>
              <a:t>juga</a:t>
            </a:r>
            <a:r>
              <a:rPr lang="en-US" dirty="0" smtClean="0"/>
              <a:t> </a:t>
            </a:r>
            <a:r>
              <a:rPr lang="en-US" dirty="0" err="1" smtClean="0"/>
              <a:t>dicatat</a:t>
            </a:r>
            <a:r>
              <a:rPr lang="en-US" dirty="0" smtClean="0"/>
              <a:t> </a:t>
            </a:r>
            <a:r>
              <a:rPr lang="en-US" dirty="0" err="1" smtClean="0"/>
              <a:t>oleh</a:t>
            </a:r>
            <a:r>
              <a:rPr lang="en-US" dirty="0" smtClean="0"/>
              <a:t> investor</a:t>
            </a:r>
          </a:p>
        </p:txBody>
      </p:sp>
    </p:spTree>
  </p:cSld>
  <p:clrMapOvr>
    <a:masterClrMapping/>
  </p:clrMapOvr>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a:spLocks noGrp="1" noChangeArrowheads="1"/>
          </p:cNvSpPr>
          <p:nvPr>
            <p:ph type="body" idx="1"/>
          </p:nvPr>
        </p:nvSpPr>
        <p:spPr>
          <a:xfrm>
            <a:off x="609600" y="533400"/>
            <a:ext cx="8229600" cy="6324600"/>
          </a:xfrm>
        </p:spPr>
        <p:txBody>
          <a:bodyPr/>
          <a:lstStyle/>
          <a:p>
            <a:pPr eaLnBrk="1" hangingPunct="1"/>
            <a:r>
              <a:rPr lang="en-US" dirty="0" smtClean="0"/>
              <a:t>LABA, </a:t>
            </a:r>
            <a:r>
              <a:rPr lang="en-US" dirty="0" err="1" smtClean="0"/>
              <a:t>Jurnal</a:t>
            </a:r>
            <a:r>
              <a:rPr lang="en-US" dirty="0" smtClean="0"/>
              <a:t>:</a:t>
            </a:r>
          </a:p>
          <a:p>
            <a:pPr eaLnBrk="1" hangingPunct="1">
              <a:lnSpc>
                <a:spcPct val="65000"/>
              </a:lnSpc>
              <a:buFontTx/>
              <a:buNone/>
            </a:pPr>
            <a:r>
              <a:rPr lang="en-US" dirty="0" smtClean="0"/>
              <a:t>	</a:t>
            </a:r>
            <a:r>
              <a:rPr lang="en-US" dirty="0" err="1" smtClean="0"/>
              <a:t>Investasi</a:t>
            </a:r>
            <a:r>
              <a:rPr lang="en-US" dirty="0" smtClean="0"/>
              <a:t> </a:t>
            </a:r>
            <a:r>
              <a:rPr lang="en-US" dirty="0" err="1" smtClean="0"/>
              <a:t>saham</a:t>
            </a:r>
            <a:r>
              <a:rPr lang="en-US" dirty="0" smtClean="0"/>
              <a:t>	XX</a:t>
            </a:r>
          </a:p>
          <a:p>
            <a:pPr eaLnBrk="1" hangingPunct="1">
              <a:lnSpc>
                <a:spcPct val="65000"/>
              </a:lnSpc>
              <a:buFontTx/>
              <a:buNone/>
            </a:pPr>
            <a:r>
              <a:rPr lang="en-US" dirty="0" smtClean="0"/>
              <a:t>		</a:t>
            </a:r>
            <a:r>
              <a:rPr lang="en-US" dirty="0" err="1" smtClean="0"/>
              <a:t>Pendapatan</a:t>
            </a:r>
            <a:r>
              <a:rPr lang="en-US" dirty="0" smtClean="0"/>
              <a:t> </a:t>
            </a:r>
            <a:r>
              <a:rPr lang="en-US" dirty="0" err="1" smtClean="0"/>
              <a:t>Investasi</a:t>
            </a:r>
            <a:r>
              <a:rPr lang="en-US" dirty="0" smtClean="0"/>
              <a:t>	XX</a:t>
            </a:r>
          </a:p>
          <a:p>
            <a:pPr eaLnBrk="1" hangingPunct="1"/>
            <a:r>
              <a:rPr lang="en-US" dirty="0" smtClean="0"/>
              <a:t>DIVIDEN KAS, </a:t>
            </a:r>
            <a:r>
              <a:rPr lang="en-US" dirty="0" err="1" smtClean="0"/>
              <a:t>Jurnal</a:t>
            </a:r>
            <a:r>
              <a:rPr lang="en-US" dirty="0" smtClean="0"/>
              <a:t>:</a:t>
            </a:r>
          </a:p>
          <a:p>
            <a:pPr eaLnBrk="1" hangingPunct="1">
              <a:lnSpc>
                <a:spcPct val="65000"/>
              </a:lnSpc>
              <a:buFontTx/>
              <a:buNone/>
            </a:pPr>
            <a:r>
              <a:rPr lang="en-US" dirty="0" smtClean="0"/>
              <a:t>	</a:t>
            </a:r>
            <a:r>
              <a:rPr lang="en-US" dirty="0" err="1" smtClean="0"/>
              <a:t>Kas</a:t>
            </a:r>
            <a:r>
              <a:rPr lang="en-US" dirty="0" smtClean="0"/>
              <a:t>		XX</a:t>
            </a:r>
          </a:p>
          <a:p>
            <a:pPr eaLnBrk="1" hangingPunct="1">
              <a:lnSpc>
                <a:spcPct val="65000"/>
              </a:lnSpc>
              <a:buFontTx/>
              <a:buNone/>
            </a:pPr>
            <a:r>
              <a:rPr lang="en-US" dirty="0" smtClean="0"/>
              <a:t>		</a:t>
            </a:r>
            <a:r>
              <a:rPr lang="en-US" dirty="0" err="1" smtClean="0"/>
              <a:t>Investasi</a:t>
            </a:r>
            <a:r>
              <a:rPr lang="en-US" dirty="0" smtClean="0"/>
              <a:t> </a:t>
            </a:r>
            <a:r>
              <a:rPr lang="en-US" dirty="0" err="1" smtClean="0"/>
              <a:t>saham</a:t>
            </a:r>
            <a:r>
              <a:rPr lang="en-US" dirty="0" smtClean="0"/>
              <a:t>	XX</a:t>
            </a:r>
          </a:p>
          <a:p>
            <a:pPr eaLnBrk="1" hangingPunct="1">
              <a:lnSpc>
                <a:spcPct val="65000"/>
              </a:lnSpc>
              <a:buFontTx/>
              <a:buNone/>
            </a:pPr>
            <a:r>
              <a:rPr lang="en-US" dirty="0" err="1" smtClean="0"/>
              <a:t>Misal</a:t>
            </a:r>
            <a:r>
              <a:rPr lang="en-US" dirty="0" smtClean="0"/>
              <a:t>:</a:t>
            </a:r>
          </a:p>
          <a:p>
            <a:pPr eaLnBrk="1" hangingPunct="1">
              <a:lnSpc>
                <a:spcPct val="80000"/>
              </a:lnSpc>
              <a:buFontTx/>
              <a:buNone/>
            </a:pPr>
            <a:r>
              <a:rPr lang="en-US" dirty="0" smtClean="0"/>
              <a:t>PT YOYO </a:t>
            </a:r>
            <a:r>
              <a:rPr lang="en-US" dirty="0" err="1" smtClean="0"/>
              <a:t>membayar</a:t>
            </a:r>
            <a:r>
              <a:rPr lang="en-US" dirty="0" smtClean="0"/>
              <a:t> Rp.40.000.000 </a:t>
            </a:r>
            <a:r>
              <a:rPr lang="en-US" dirty="0" err="1" smtClean="0"/>
              <a:t>untuk</a:t>
            </a:r>
            <a:r>
              <a:rPr lang="en-US" dirty="0" smtClean="0"/>
              <a:t> </a:t>
            </a:r>
            <a:r>
              <a:rPr lang="en-US" dirty="0" err="1" smtClean="0"/>
              <a:t>mendapatkan</a:t>
            </a:r>
            <a:r>
              <a:rPr lang="en-US" dirty="0" smtClean="0"/>
              <a:t> 40% </a:t>
            </a:r>
            <a:r>
              <a:rPr lang="en-US" dirty="0" err="1" smtClean="0"/>
              <a:t>shm</a:t>
            </a:r>
            <a:r>
              <a:rPr lang="en-US" dirty="0" smtClean="0"/>
              <a:t> </a:t>
            </a:r>
            <a:r>
              <a:rPr lang="en-US" dirty="0" err="1" smtClean="0"/>
              <a:t>biasa</a:t>
            </a:r>
            <a:r>
              <a:rPr lang="en-US" dirty="0" smtClean="0"/>
              <a:t> PT OMBO</a:t>
            </a:r>
          </a:p>
          <a:p>
            <a:pPr eaLnBrk="1" hangingPunct="1">
              <a:lnSpc>
                <a:spcPct val="80000"/>
              </a:lnSpc>
              <a:buFontTx/>
              <a:buNone/>
            </a:pPr>
            <a:endParaRPr lang="en-US" dirty="0" smtClean="0"/>
          </a:p>
          <a:p>
            <a:pPr eaLnBrk="1" hangingPunct="1">
              <a:lnSpc>
                <a:spcPct val="80000"/>
              </a:lnSpc>
              <a:buFontTx/>
              <a:buNone/>
            </a:pPr>
            <a:endParaRPr lang="en-US" dirty="0" smtClean="0"/>
          </a:p>
        </p:txBody>
      </p:sp>
    </p:spTree>
  </p:cSld>
  <p:clrMapOvr>
    <a:masterClrMapping/>
  </p:clrMapOvr>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3"/>
          <p:cNvSpPr>
            <a:spLocks noGrp="1" noChangeArrowheads="1"/>
          </p:cNvSpPr>
          <p:nvPr>
            <p:ph type="body" idx="1"/>
          </p:nvPr>
        </p:nvSpPr>
        <p:spPr>
          <a:xfrm>
            <a:off x="609600" y="457200"/>
            <a:ext cx="8534400" cy="6400800"/>
          </a:xfrm>
        </p:spPr>
        <p:txBody>
          <a:bodyPr>
            <a:normAutofit fontScale="92500" lnSpcReduction="10000"/>
          </a:bodyPr>
          <a:lstStyle/>
          <a:p>
            <a:pPr eaLnBrk="1" hangingPunct="1"/>
            <a:r>
              <a:rPr lang="en-US" dirty="0" err="1" smtClean="0"/>
              <a:t>Jurnal</a:t>
            </a:r>
            <a:r>
              <a:rPr lang="en-US" dirty="0" smtClean="0"/>
              <a:t>:</a:t>
            </a:r>
          </a:p>
          <a:p>
            <a:pPr eaLnBrk="1" hangingPunct="1">
              <a:lnSpc>
                <a:spcPct val="75000"/>
              </a:lnSpc>
              <a:buFontTx/>
              <a:buNone/>
            </a:pPr>
            <a:r>
              <a:rPr lang="en-US" dirty="0" smtClean="0"/>
              <a:t>  </a:t>
            </a:r>
            <a:r>
              <a:rPr lang="en-US" dirty="0" err="1" smtClean="0"/>
              <a:t>Investasi</a:t>
            </a:r>
            <a:r>
              <a:rPr lang="en-US" dirty="0" smtClean="0"/>
              <a:t> </a:t>
            </a:r>
            <a:r>
              <a:rPr lang="en-US" dirty="0" err="1" smtClean="0"/>
              <a:t>shm</a:t>
            </a:r>
            <a:r>
              <a:rPr lang="en-US" dirty="0" smtClean="0"/>
              <a:t> PT OMBO Rp.40.000.000</a:t>
            </a:r>
          </a:p>
          <a:p>
            <a:pPr eaLnBrk="1" hangingPunct="1">
              <a:lnSpc>
                <a:spcPct val="75000"/>
              </a:lnSpc>
              <a:buFontTx/>
              <a:buNone/>
            </a:pPr>
            <a:r>
              <a:rPr lang="en-US" dirty="0" smtClean="0"/>
              <a:t>			</a:t>
            </a:r>
            <a:r>
              <a:rPr lang="en-US" dirty="0" err="1" smtClean="0"/>
              <a:t>Kas</a:t>
            </a:r>
            <a:r>
              <a:rPr lang="en-US" dirty="0" smtClean="0"/>
              <a:t>				Rp.40.000.000</a:t>
            </a:r>
          </a:p>
          <a:p>
            <a:pPr eaLnBrk="1" hangingPunct="1">
              <a:buFontTx/>
              <a:buNone/>
            </a:pPr>
            <a:r>
              <a:rPr lang="en-US" b="1" dirty="0" err="1" smtClean="0"/>
              <a:t>Contoh</a:t>
            </a:r>
            <a:r>
              <a:rPr lang="en-US" b="1" dirty="0" smtClean="0"/>
              <a:t> :</a:t>
            </a:r>
          </a:p>
          <a:p>
            <a:pPr marL="0" indent="0" algn="just" eaLnBrk="1" hangingPunct="1">
              <a:buFontTx/>
              <a:buNone/>
            </a:pPr>
            <a:r>
              <a:rPr lang="en-US" dirty="0" err="1" smtClean="0"/>
              <a:t>Pada</a:t>
            </a:r>
            <a:r>
              <a:rPr lang="en-US" dirty="0" smtClean="0"/>
              <a:t> </a:t>
            </a:r>
            <a:r>
              <a:rPr lang="en-US" dirty="0" err="1" smtClean="0"/>
              <a:t>tgl</a:t>
            </a:r>
            <a:r>
              <a:rPr lang="en-US" dirty="0" smtClean="0"/>
              <a:t> 21 Mei 2014, PT </a:t>
            </a:r>
            <a:r>
              <a:rPr lang="en-US" dirty="0" err="1" smtClean="0"/>
              <a:t>Pesona</a:t>
            </a:r>
            <a:r>
              <a:rPr lang="en-US" dirty="0" smtClean="0"/>
              <a:t> </a:t>
            </a:r>
            <a:r>
              <a:rPr lang="en-US" dirty="0" err="1" smtClean="0"/>
              <a:t>Alam</a:t>
            </a:r>
            <a:r>
              <a:rPr lang="en-US" dirty="0" smtClean="0"/>
              <a:t> </a:t>
            </a:r>
            <a:r>
              <a:rPr lang="en-US" dirty="0" err="1" smtClean="0"/>
              <a:t>Permai</a:t>
            </a:r>
            <a:r>
              <a:rPr lang="en-US" dirty="0" smtClean="0"/>
              <a:t> </a:t>
            </a:r>
            <a:r>
              <a:rPr lang="en-US" dirty="0" err="1" smtClean="0"/>
              <a:t>membeli</a:t>
            </a:r>
            <a:r>
              <a:rPr lang="en-US" dirty="0" smtClean="0"/>
              <a:t> 1.000.000 </a:t>
            </a:r>
            <a:r>
              <a:rPr lang="en-US" dirty="0" err="1" smtClean="0"/>
              <a:t>lbr</a:t>
            </a:r>
            <a:r>
              <a:rPr lang="en-US" dirty="0" smtClean="0"/>
              <a:t> </a:t>
            </a:r>
            <a:r>
              <a:rPr lang="en-US" dirty="0" err="1" smtClean="0"/>
              <a:t>saham</a:t>
            </a:r>
            <a:r>
              <a:rPr lang="en-US" dirty="0" smtClean="0"/>
              <a:t> PT </a:t>
            </a:r>
            <a:r>
              <a:rPr lang="en-US" dirty="0" err="1" smtClean="0"/>
              <a:t>Gempita</a:t>
            </a:r>
            <a:r>
              <a:rPr lang="en-US" dirty="0" smtClean="0"/>
              <a:t> </a:t>
            </a:r>
            <a:r>
              <a:rPr lang="en-US" dirty="0" err="1" smtClean="0"/>
              <a:t>Suara</a:t>
            </a:r>
            <a:r>
              <a:rPr lang="en-US" dirty="0" smtClean="0"/>
              <a:t> </a:t>
            </a:r>
            <a:r>
              <a:rPr lang="en-US" dirty="0" err="1" smtClean="0"/>
              <a:t>Perdana</a:t>
            </a:r>
            <a:r>
              <a:rPr lang="en-US" dirty="0" smtClean="0"/>
              <a:t> </a:t>
            </a:r>
            <a:r>
              <a:rPr lang="en-US" dirty="0" err="1" smtClean="0"/>
              <a:t>dengan</a:t>
            </a:r>
            <a:r>
              <a:rPr lang="en-US" dirty="0" smtClean="0"/>
              <a:t> </a:t>
            </a:r>
            <a:r>
              <a:rPr lang="en-US" dirty="0" err="1" smtClean="0"/>
              <a:t>Kurs</a:t>
            </a:r>
            <a:r>
              <a:rPr lang="en-US" dirty="0" smtClean="0"/>
              <a:t> 110%, </a:t>
            </a:r>
            <a:r>
              <a:rPr lang="en-US" dirty="0" err="1" smtClean="0"/>
              <a:t>Biaya-biaya</a:t>
            </a:r>
            <a:r>
              <a:rPr lang="en-US" dirty="0" smtClean="0"/>
              <a:t> </a:t>
            </a:r>
            <a:r>
              <a:rPr lang="en-US" dirty="0" err="1" smtClean="0"/>
              <a:t>untuk</a:t>
            </a:r>
            <a:r>
              <a:rPr lang="en-US" dirty="0" smtClean="0"/>
              <a:t> </a:t>
            </a:r>
            <a:r>
              <a:rPr lang="en-US" dirty="0" err="1" smtClean="0"/>
              <a:t>komisi</a:t>
            </a:r>
            <a:r>
              <a:rPr lang="en-US" dirty="0" smtClean="0"/>
              <a:t> </a:t>
            </a:r>
            <a:r>
              <a:rPr lang="en-US" dirty="0" err="1" smtClean="0"/>
              <a:t>broker,pajak</a:t>
            </a:r>
            <a:r>
              <a:rPr lang="en-US" dirty="0" smtClean="0"/>
              <a:t> </a:t>
            </a:r>
            <a:r>
              <a:rPr lang="en-US" dirty="0" err="1" smtClean="0"/>
              <a:t>dan</a:t>
            </a:r>
            <a:r>
              <a:rPr lang="en-US" dirty="0" smtClean="0"/>
              <a:t> </a:t>
            </a:r>
            <a:r>
              <a:rPr lang="en-US" dirty="0" err="1" smtClean="0"/>
              <a:t>biaya</a:t>
            </a:r>
            <a:r>
              <a:rPr lang="en-US" dirty="0" smtClean="0"/>
              <a:t> </a:t>
            </a:r>
            <a:r>
              <a:rPr lang="en-US" dirty="0" err="1" smtClean="0"/>
              <a:t>administrasi</a:t>
            </a:r>
            <a:r>
              <a:rPr lang="en-US" dirty="0" smtClean="0"/>
              <a:t> </a:t>
            </a:r>
            <a:r>
              <a:rPr lang="en-US" dirty="0" err="1" smtClean="0"/>
              <a:t>yakni</a:t>
            </a:r>
            <a:r>
              <a:rPr lang="en-US" dirty="0" smtClean="0"/>
              <a:t> </a:t>
            </a:r>
            <a:r>
              <a:rPr lang="en-US" dirty="0" err="1" smtClean="0"/>
              <a:t>Rp</a:t>
            </a:r>
            <a:r>
              <a:rPr lang="en-US" dirty="0" smtClean="0"/>
              <a:t> 2.750.000. </a:t>
            </a:r>
            <a:r>
              <a:rPr lang="en-US" dirty="0" err="1" smtClean="0"/>
              <a:t>nilai</a:t>
            </a:r>
            <a:r>
              <a:rPr lang="en-US" dirty="0" smtClean="0"/>
              <a:t> nominal </a:t>
            </a:r>
            <a:r>
              <a:rPr lang="en-US" dirty="0" err="1" smtClean="0"/>
              <a:t>sahamnya</a:t>
            </a:r>
            <a:r>
              <a:rPr lang="en-US" dirty="0" smtClean="0"/>
              <a:t> </a:t>
            </a:r>
            <a:r>
              <a:rPr lang="en-US" dirty="0" err="1" smtClean="0"/>
              <a:t>yaitu</a:t>
            </a:r>
            <a:r>
              <a:rPr lang="en-US" dirty="0" smtClean="0"/>
              <a:t> </a:t>
            </a:r>
            <a:r>
              <a:rPr lang="en-US" dirty="0" err="1" smtClean="0"/>
              <a:t>Rp</a:t>
            </a:r>
            <a:r>
              <a:rPr lang="en-US" dirty="0" smtClean="0"/>
              <a:t> </a:t>
            </a:r>
            <a:r>
              <a:rPr lang="en-US" dirty="0" err="1" smtClean="0"/>
              <a:t>Rp</a:t>
            </a:r>
            <a:r>
              <a:rPr lang="en-US" dirty="0" smtClean="0"/>
              <a:t> 500/</a:t>
            </a:r>
            <a:r>
              <a:rPr lang="en-US" dirty="0" err="1" smtClean="0"/>
              <a:t>lbr</a:t>
            </a:r>
            <a:r>
              <a:rPr lang="en-US" dirty="0" smtClean="0"/>
              <a:t> </a:t>
            </a:r>
            <a:r>
              <a:rPr lang="en-US" dirty="0" err="1" smtClean="0"/>
              <a:t>dan</a:t>
            </a:r>
            <a:r>
              <a:rPr lang="en-US" dirty="0" smtClean="0"/>
              <a:t> </a:t>
            </a:r>
            <a:r>
              <a:rPr lang="en-US" dirty="0" err="1" smtClean="0"/>
              <a:t>kepemilikan</a:t>
            </a:r>
            <a:r>
              <a:rPr lang="en-US" dirty="0" smtClean="0"/>
              <a:t> </a:t>
            </a:r>
            <a:r>
              <a:rPr lang="en-US" dirty="0" err="1" smtClean="0"/>
              <a:t>sahamnyaadalah</a:t>
            </a:r>
            <a:r>
              <a:rPr lang="en-US" dirty="0" smtClean="0"/>
              <a:t> 35%. </a:t>
            </a:r>
            <a:r>
              <a:rPr lang="en-US" dirty="0" err="1" smtClean="0"/>
              <a:t>Pada</a:t>
            </a:r>
            <a:r>
              <a:rPr lang="en-US" dirty="0" smtClean="0"/>
              <a:t> </a:t>
            </a:r>
            <a:r>
              <a:rPr lang="en-US" dirty="0" err="1" smtClean="0"/>
              <a:t>tgl</a:t>
            </a:r>
            <a:r>
              <a:rPr lang="en-US" dirty="0" smtClean="0"/>
              <a:t> 31 </a:t>
            </a:r>
            <a:r>
              <a:rPr lang="en-US" dirty="0" err="1" smtClean="0"/>
              <a:t>desember</a:t>
            </a:r>
            <a:r>
              <a:rPr lang="en-US" dirty="0" smtClean="0"/>
              <a:t> 2014, </a:t>
            </a:r>
            <a:r>
              <a:rPr lang="en-US" dirty="0" err="1" smtClean="0"/>
              <a:t>perusahaan</a:t>
            </a:r>
            <a:r>
              <a:rPr lang="en-US" dirty="0" smtClean="0"/>
              <a:t> (investee) </a:t>
            </a:r>
            <a:r>
              <a:rPr lang="en-US" dirty="0" err="1" smtClean="0"/>
              <a:t>memperoleh</a:t>
            </a:r>
            <a:r>
              <a:rPr lang="en-US" dirty="0" smtClean="0"/>
              <a:t> </a:t>
            </a:r>
            <a:r>
              <a:rPr lang="en-US" dirty="0" err="1" smtClean="0"/>
              <a:t>laba</a:t>
            </a:r>
            <a:r>
              <a:rPr lang="en-US" dirty="0" smtClean="0"/>
              <a:t> </a:t>
            </a:r>
            <a:r>
              <a:rPr lang="en-US" dirty="0" err="1" smtClean="0"/>
              <a:t>periodik</a:t>
            </a:r>
            <a:r>
              <a:rPr lang="en-US" dirty="0" smtClean="0"/>
              <a:t> (</a:t>
            </a:r>
            <a:r>
              <a:rPr lang="en-US" dirty="0" err="1" smtClean="0"/>
              <a:t>laba</a:t>
            </a:r>
            <a:r>
              <a:rPr lang="en-US" dirty="0" smtClean="0"/>
              <a:t> </a:t>
            </a:r>
            <a:r>
              <a:rPr lang="en-US" dirty="0" err="1" smtClean="0"/>
              <a:t>bersih</a:t>
            </a:r>
            <a:r>
              <a:rPr lang="en-US" dirty="0" smtClean="0"/>
              <a:t>) </a:t>
            </a:r>
            <a:r>
              <a:rPr lang="en-US" dirty="0" err="1" smtClean="0"/>
              <a:t>senilai</a:t>
            </a:r>
            <a:r>
              <a:rPr lang="en-US" dirty="0" smtClean="0"/>
              <a:t> </a:t>
            </a:r>
            <a:r>
              <a:rPr lang="en-US" dirty="0" err="1" smtClean="0"/>
              <a:t>Rp</a:t>
            </a:r>
            <a:r>
              <a:rPr lang="en-US" dirty="0" smtClean="0"/>
              <a:t> 21.750.000. </a:t>
            </a:r>
            <a:r>
              <a:rPr lang="en-US" dirty="0" err="1" smtClean="0"/>
              <a:t>pada</a:t>
            </a:r>
            <a:r>
              <a:rPr lang="en-US" dirty="0" smtClean="0"/>
              <a:t> 28 </a:t>
            </a:r>
            <a:r>
              <a:rPr lang="en-US" dirty="0" err="1" smtClean="0"/>
              <a:t>agustus</a:t>
            </a:r>
            <a:r>
              <a:rPr lang="en-US" dirty="0" smtClean="0"/>
              <a:t> 2015, </a:t>
            </a:r>
            <a:r>
              <a:rPr lang="en-US" dirty="0" err="1" smtClean="0"/>
              <a:t>perusahaan</a:t>
            </a:r>
            <a:r>
              <a:rPr lang="en-US" dirty="0" smtClean="0"/>
              <a:t> (Investee) </a:t>
            </a:r>
            <a:r>
              <a:rPr lang="en-US" dirty="0" err="1" smtClean="0"/>
              <a:t>membagikan</a:t>
            </a:r>
            <a:r>
              <a:rPr lang="en-US" dirty="0" smtClean="0"/>
              <a:t> </a:t>
            </a:r>
            <a:r>
              <a:rPr lang="en-US" dirty="0" err="1" smtClean="0"/>
              <a:t>dividen</a:t>
            </a:r>
            <a:r>
              <a:rPr lang="en-US" dirty="0" smtClean="0"/>
              <a:t> </a:t>
            </a:r>
            <a:r>
              <a:rPr lang="en-US" dirty="0" err="1" smtClean="0"/>
              <a:t>tunai</a:t>
            </a:r>
            <a:r>
              <a:rPr lang="en-US" dirty="0" smtClean="0"/>
              <a:t> </a:t>
            </a:r>
            <a:r>
              <a:rPr lang="en-US" dirty="0" err="1" smtClean="0"/>
              <a:t>senilai</a:t>
            </a:r>
            <a:r>
              <a:rPr lang="en-US" dirty="0" smtClean="0"/>
              <a:t> </a:t>
            </a:r>
            <a:r>
              <a:rPr lang="en-US" dirty="0" err="1" smtClean="0"/>
              <a:t>Rp</a:t>
            </a:r>
            <a:r>
              <a:rPr lang="en-US" dirty="0" smtClean="0"/>
              <a:t> 10/</a:t>
            </a:r>
            <a:r>
              <a:rPr lang="en-US" dirty="0" err="1" smtClean="0"/>
              <a:t>lbr</a:t>
            </a:r>
            <a:r>
              <a:rPr lang="en-US" dirty="0" smtClean="0"/>
              <a:t>. </a:t>
            </a:r>
          </a:p>
          <a:p>
            <a:pPr eaLnBrk="1" hangingPunct="1">
              <a:buFontTx/>
              <a:buNone/>
            </a:pPr>
            <a:endParaRPr lang="en-US" dirty="0" smtClean="0"/>
          </a:p>
        </p:txBody>
      </p:sp>
    </p:spTree>
  </p:cSld>
  <p:clrMapOvr>
    <a:masterClrMapping/>
  </p:clrMapOvr>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3"/>
          <p:cNvSpPr>
            <a:spLocks noGrp="1" noChangeArrowheads="1"/>
          </p:cNvSpPr>
          <p:nvPr>
            <p:ph type="body" idx="1"/>
          </p:nvPr>
        </p:nvSpPr>
        <p:spPr>
          <a:xfrm>
            <a:off x="609600" y="457200"/>
            <a:ext cx="8534400" cy="6400800"/>
          </a:xfrm>
        </p:spPr>
        <p:txBody>
          <a:bodyPr>
            <a:normAutofit/>
          </a:bodyPr>
          <a:lstStyle/>
          <a:p>
            <a:pPr eaLnBrk="1" hangingPunct="1"/>
            <a:r>
              <a:rPr lang="en-US" dirty="0" err="1" smtClean="0"/>
              <a:t>Jurnal</a:t>
            </a:r>
            <a:r>
              <a:rPr lang="en-US" dirty="0" smtClean="0"/>
              <a:t>: 21 Mai 2014</a:t>
            </a:r>
          </a:p>
          <a:p>
            <a:pPr eaLnBrk="1" hangingPunct="1">
              <a:lnSpc>
                <a:spcPct val="75000"/>
              </a:lnSpc>
              <a:buFontTx/>
              <a:buNone/>
            </a:pPr>
            <a:r>
              <a:rPr lang="en-US" dirty="0" smtClean="0"/>
              <a:t>  </a:t>
            </a:r>
            <a:r>
              <a:rPr lang="en-US" dirty="0" err="1" smtClean="0"/>
              <a:t>Investasi</a:t>
            </a:r>
            <a:r>
              <a:rPr lang="en-US" dirty="0" smtClean="0"/>
              <a:t> </a:t>
            </a:r>
            <a:r>
              <a:rPr lang="en-US" dirty="0" err="1" smtClean="0"/>
              <a:t>shm</a:t>
            </a:r>
            <a:r>
              <a:rPr lang="en-US" dirty="0" smtClean="0"/>
              <a:t> 	Rp.552.750.000</a:t>
            </a:r>
          </a:p>
          <a:p>
            <a:pPr>
              <a:lnSpc>
                <a:spcPct val="75000"/>
              </a:lnSpc>
              <a:buNone/>
            </a:pPr>
            <a:r>
              <a:rPr lang="en-US" dirty="0" smtClean="0"/>
              <a:t>			</a:t>
            </a:r>
            <a:r>
              <a:rPr lang="en-US" dirty="0" err="1" smtClean="0"/>
              <a:t>Kas</a:t>
            </a:r>
            <a:r>
              <a:rPr lang="en-US" dirty="0" smtClean="0"/>
              <a:t>				</a:t>
            </a:r>
            <a:r>
              <a:rPr lang="en-US" dirty="0" err="1" smtClean="0"/>
              <a:t>Rp</a:t>
            </a:r>
            <a:r>
              <a:rPr lang="en-US" dirty="0" smtClean="0"/>
              <a:t>. 552.750.000</a:t>
            </a:r>
          </a:p>
          <a:p>
            <a:pPr eaLnBrk="1" hangingPunct="1">
              <a:buFontTx/>
              <a:buNone/>
            </a:pPr>
            <a:r>
              <a:rPr lang="en-US" dirty="0" err="1" smtClean="0"/>
              <a:t>Jurnal</a:t>
            </a:r>
            <a:r>
              <a:rPr lang="en-US" dirty="0" smtClean="0"/>
              <a:t> 31 Des 2014</a:t>
            </a:r>
          </a:p>
          <a:p>
            <a:pPr eaLnBrk="1" hangingPunct="1">
              <a:buFontTx/>
              <a:buNone/>
            </a:pPr>
            <a:r>
              <a:rPr lang="en-US" dirty="0" err="1" smtClean="0"/>
              <a:t>Investasi</a:t>
            </a:r>
            <a:r>
              <a:rPr lang="en-US" dirty="0" smtClean="0"/>
              <a:t> </a:t>
            </a:r>
            <a:r>
              <a:rPr lang="en-US" dirty="0" err="1" smtClean="0"/>
              <a:t>Saham</a:t>
            </a:r>
            <a:r>
              <a:rPr lang="en-US" dirty="0" smtClean="0"/>
              <a:t>		</a:t>
            </a:r>
            <a:r>
              <a:rPr lang="en-US" dirty="0" err="1" smtClean="0"/>
              <a:t>Rp</a:t>
            </a:r>
            <a:r>
              <a:rPr lang="en-US" dirty="0" smtClean="0"/>
              <a:t> 7.612.500</a:t>
            </a:r>
          </a:p>
          <a:p>
            <a:pPr>
              <a:buNone/>
            </a:pPr>
            <a:r>
              <a:rPr lang="en-US" dirty="0" smtClean="0"/>
              <a:t>	</a:t>
            </a:r>
            <a:r>
              <a:rPr lang="en-US" dirty="0" err="1" smtClean="0"/>
              <a:t>Pendapatan</a:t>
            </a:r>
            <a:r>
              <a:rPr lang="en-US" dirty="0" smtClean="0"/>
              <a:t> </a:t>
            </a:r>
            <a:r>
              <a:rPr lang="en-US" dirty="0" err="1" smtClean="0"/>
              <a:t>Investasi</a:t>
            </a:r>
            <a:r>
              <a:rPr lang="en-US" dirty="0" smtClean="0"/>
              <a:t> </a:t>
            </a:r>
            <a:r>
              <a:rPr lang="en-US" dirty="0" err="1" smtClean="0"/>
              <a:t>Saham</a:t>
            </a:r>
            <a:r>
              <a:rPr lang="en-US" dirty="0" smtClean="0"/>
              <a:t>	 </a:t>
            </a:r>
            <a:r>
              <a:rPr lang="en-US" dirty="0" err="1" smtClean="0"/>
              <a:t>Rp</a:t>
            </a:r>
            <a:r>
              <a:rPr lang="en-US" dirty="0" smtClean="0"/>
              <a:t> 7.612.500</a:t>
            </a:r>
          </a:p>
          <a:p>
            <a:pPr>
              <a:buNone/>
            </a:pPr>
            <a:endParaRPr lang="en-US" dirty="0" smtClean="0"/>
          </a:p>
          <a:p>
            <a:pPr>
              <a:buNone/>
            </a:pPr>
            <a:r>
              <a:rPr lang="en-US" dirty="0" err="1" smtClean="0"/>
              <a:t>Jurnal</a:t>
            </a:r>
            <a:r>
              <a:rPr lang="en-US" dirty="0" smtClean="0"/>
              <a:t> 28 Agust2015</a:t>
            </a:r>
          </a:p>
          <a:p>
            <a:pPr>
              <a:buNone/>
            </a:pPr>
            <a:r>
              <a:rPr lang="en-US" dirty="0" err="1" smtClean="0"/>
              <a:t>Kas</a:t>
            </a:r>
            <a:r>
              <a:rPr lang="en-US" dirty="0" smtClean="0"/>
              <a:t>			Rp10.000.000</a:t>
            </a:r>
          </a:p>
          <a:p>
            <a:pPr>
              <a:buNone/>
            </a:pPr>
            <a:r>
              <a:rPr lang="en-US" dirty="0" smtClean="0"/>
              <a:t>		</a:t>
            </a:r>
            <a:r>
              <a:rPr lang="en-US" dirty="0" err="1" smtClean="0"/>
              <a:t>Investasi</a:t>
            </a:r>
            <a:r>
              <a:rPr lang="en-US" dirty="0" smtClean="0"/>
              <a:t> </a:t>
            </a:r>
            <a:r>
              <a:rPr lang="en-US" dirty="0" err="1" smtClean="0"/>
              <a:t>saham</a:t>
            </a:r>
            <a:r>
              <a:rPr lang="en-US" dirty="0" smtClean="0"/>
              <a:t>		Rp10.000.000</a:t>
            </a:r>
          </a:p>
          <a:p>
            <a:pPr eaLnBrk="1" hangingPunct="1">
              <a:buFontTx/>
              <a:buNone/>
            </a:pPr>
            <a:endParaRPr lang="en-US" dirty="0" smtClean="0"/>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a:xfrm>
            <a:off x="428596" y="285728"/>
            <a:ext cx="8229600" cy="642942"/>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000" b="1" i="0" u="none" strike="noStrike" kern="1200" cap="none" spc="0" normalizeH="0" baseline="0" noProof="0" dirty="0" err="1" smtClean="0">
                <a:ln>
                  <a:noFill/>
                </a:ln>
                <a:solidFill>
                  <a:schemeClr val="tx1"/>
                </a:solidFill>
                <a:effectLst/>
                <a:uLnTx/>
                <a:uFillTx/>
                <a:latin typeface="+mj-lt"/>
                <a:ea typeface="+mj-ea"/>
                <a:cs typeface="+mj-cs"/>
              </a:rPr>
              <a:t>Metode</a:t>
            </a:r>
            <a:r>
              <a:rPr kumimoji="0" lang="en-US" sz="3000" b="1" i="0" u="none" strike="noStrike" kern="1200" cap="none" spc="0" normalizeH="0" baseline="0" noProof="0" dirty="0" smtClean="0">
                <a:ln>
                  <a:noFill/>
                </a:ln>
                <a:solidFill>
                  <a:schemeClr val="tx1"/>
                </a:solidFill>
                <a:effectLst/>
                <a:uLnTx/>
                <a:uFillTx/>
                <a:latin typeface="+mj-lt"/>
                <a:ea typeface="+mj-ea"/>
                <a:cs typeface="+mj-cs"/>
              </a:rPr>
              <a:t> </a:t>
            </a:r>
            <a:r>
              <a:rPr kumimoji="0" lang="en-US" sz="3000" b="1" i="0" u="none" strike="noStrike" kern="1200" cap="none" spc="0" normalizeH="0" baseline="0" noProof="0" dirty="0" err="1" smtClean="0">
                <a:ln>
                  <a:noFill/>
                </a:ln>
                <a:solidFill>
                  <a:schemeClr val="tx1"/>
                </a:solidFill>
                <a:effectLst/>
                <a:uLnTx/>
                <a:uFillTx/>
                <a:latin typeface="+mj-lt"/>
                <a:ea typeface="+mj-ea"/>
                <a:cs typeface="+mj-cs"/>
              </a:rPr>
              <a:t>Pencatatan</a:t>
            </a:r>
            <a:r>
              <a:rPr kumimoji="0" lang="en-US" sz="3000" b="1" i="0" u="none" strike="noStrike" kern="1200" cap="none" spc="0" normalizeH="0" baseline="0" noProof="0" dirty="0" smtClean="0">
                <a:ln>
                  <a:noFill/>
                </a:ln>
                <a:solidFill>
                  <a:schemeClr val="tx1"/>
                </a:solidFill>
                <a:effectLst/>
                <a:uLnTx/>
                <a:uFillTx/>
                <a:latin typeface="+mj-lt"/>
                <a:ea typeface="+mj-ea"/>
                <a:cs typeface="+mj-cs"/>
              </a:rPr>
              <a:t> </a:t>
            </a:r>
            <a:r>
              <a:rPr kumimoji="0" lang="en-US" sz="3000" b="1" i="0" u="none" strike="noStrike" kern="1200" cap="none" spc="0" normalizeH="0" baseline="0" noProof="0" dirty="0" err="1" smtClean="0">
                <a:ln>
                  <a:noFill/>
                </a:ln>
                <a:solidFill>
                  <a:schemeClr val="tx1"/>
                </a:solidFill>
                <a:effectLst/>
                <a:uLnTx/>
                <a:uFillTx/>
                <a:latin typeface="+mj-lt"/>
                <a:ea typeface="+mj-ea"/>
                <a:cs typeface="+mj-cs"/>
              </a:rPr>
              <a:t>Penanaman</a:t>
            </a:r>
            <a:r>
              <a:rPr kumimoji="0" lang="en-US" sz="3000" b="1" i="0" u="none" strike="noStrike" kern="1200" cap="none" spc="0" normalizeH="0" baseline="0" noProof="0" dirty="0" smtClean="0">
                <a:ln>
                  <a:noFill/>
                </a:ln>
                <a:solidFill>
                  <a:schemeClr val="tx1"/>
                </a:solidFill>
                <a:effectLst/>
                <a:uLnTx/>
                <a:uFillTx/>
                <a:latin typeface="+mj-lt"/>
                <a:ea typeface="+mj-ea"/>
                <a:cs typeface="+mj-cs"/>
              </a:rPr>
              <a:t> Modal </a:t>
            </a:r>
            <a:r>
              <a:rPr kumimoji="0" lang="en-US" sz="3000" b="1" i="0" u="none" strike="noStrike" kern="1200" cap="none" spc="0" normalizeH="0" baseline="0" noProof="0" dirty="0" err="1" smtClean="0">
                <a:ln>
                  <a:noFill/>
                </a:ln>
                <a:solidFill>
                  <a:schemeClr val="tx1"/>
                </a:solidFill>
                <a:effectLst/>
                <a:uLnTx/>
                <a:uFillTx/>
                <a:latin typeface="+mj-lt"/>
                <a:ea typeface="+mj-ea"/>
                <a:cs typeface="+mj-cs"/>
              </a:rPr>
              <a:t>Saham</a:t>
            </a:r>
            <a:r>
              <a:rPr kumimoji="0" lang="en-US" sz="3000" b="0" i="0" u="none" strike="noStrike" kern="1200" cap="none" spc="0" normalizeH="0" baseline="0" noProof="0" dirty="0" smtClean="0">
                <a:ln>
                  <a:noFill/>
                </a:ln>
                <a:solidFill>
                  <a:schemeClr val="tx1"/>
                </a:solidFill>
                <a:effectLst/>
                <a:uLnTx/>
                <a:uFillTx/>
                <a:latin typeface="+mj-lt"/>
                <a:ea typeface="+mj-ea"/>
                <a:cs typeface="+mj-cs"/>
              </a:rPr>
              <a:t> </a:t>
            </a:r>
          </a:p>
        </p:txBody>
      </p:sp>
      <p:sp>
        <p:nvSpPr>
          <p:cNvPr id="5" name="Rectangle 3"/>
          <p:cNvSpPr txBox="1">
            <a:spLocks noChangeArrowheads="1"/>
          </p:cNvSpPr>
          <p:nvPr/>
        </p:nvSpPr>
        <p:spPr>
          <a:xfrm>
            <a:off x="485804" y="1071546"/>
            <a:ext cx="8229600" cy="5214974"/>
          </a:xfrm>
          <a:prstGeom prst="rect">
            <a:avLst/>
          </a:prstGeom>
        </p:spPr>
        <p:txBody>
          <a:bodyPr vert="horz" lIns="91440" tIns="45720" rIns="91440" bIns="45720" rtlCol="0">
            <a:normAutofit fontScale="92500" lnSpcReduction="10000"/>
          </a:bodyPr>
          <a:lstStyle/>
          <a:p>
            <a:pPr marL="342900" lvl="0" indent="-342900" algn="just">
              <a:spcBef>
                <a:spcPct val="20000"/>
              </a:spcBef>
              <a:buFont typeface="Arial" pitchFamily="34" charset="0"/>
              <a:buChar char="•"/>
            </a:pPr>
            <a:r>
              <a:rPr lang="en-US" sz="3200" dirty="0" smtClean="0">
                <a:solidFill>
                  <a:srgbClr val="C00000"/>
                </a:solidFill>
              </a:rPr>
              <a:t>Perusahaan/</a:t>
            </a:r>
            <a:r>
              <a:rPr lang="en-US" sz="3200" dirty="0" err="1" smtClean="0">
                <a:solidFill>
                  <a:srgbClr val="C00000"/>
                </a:solidFill>
              </a:rPr>
              <a:t>orang</a:t>
            </a:r>
            <a:r>
              <a:rPr lang="en-US" sz="3200" dirty="0" smtClean="0">
                <a:solidFill>
                  <a:srgbClr val="C00000"/>
                </a:solidFill>
              </a:rPr>
              <a:t> </a:t>
            </a:r>
            <a:r>
              <a:rPr lang="en-US" sz="3200" dirty="0" err="1" smtClean="0">
                <a:solidFill>
                  <a:srgbClr val="C00000"/>
                </a:solidFill>
              </a:rPr>
              <a:t>yg</a:t>
            </a:r>
            <a:r>
              <a:rPr lang="en-US" sz="3200" dirty="0" smtClean="0">
                <a:solidFill>
                  <a:srgbClr val="C00000"/>
                </a:solidFill>
              </a:rPr>
              <a:t> </a:t>
            </a:r>
            <a:r>
              <a:rPr lang="en-US" sz="3200" dirty="0" err="1" smtClean="0">
                <a:solidFill>
                  <a:srgbClr val="C00000"/>
                </a:solidFill>
              </a:rPr>
              <a:t>memiliki</a:t>
            </a:r>
            <a:r>
              <a:rPr lang="en-US" sz="3200" dirty="0" smtClean="0">
                <a:solidFill>
                  <a:srgbClr val="C00000"/>
                </a:solidFill>
              </a:rPr>
              <a:t> </a:t>
            </a:r>
            <a:r>
              <a:rPr lang="en-US" sz="3200" dirty="0" err="1" smtClean="0">
                <a:solidFill>
                  <a:srgbClr val="C00000"/>
                </a:solidFill>
              </a:rPr>
              <a:t>saham</a:t>
            </a:r>
            <a:r>
              <a:rPr lang="en-US" sz="3200" dirty="0" smtClean="0">
                <a:solidFill>
                  <a:srgbClr val="C00000"/>
                </a:solidFill>
              </a:rPr>
              <a:t> </a:t>
            </a:r>
            <a:r>
              <a:rPr lang="en-US" sz="3200" dirty="0" err="1" smtClean="0">
                <a:solidFill>
                  <a:srgbClr val="C00000"/>
                </a:solidFill>
              </a:rPr>
              <a:t>perusahaan</a:t>
            </a:r>
            <a:r>
              <a:rPr lang="id-ID" sz="3200" dirty="0" smtClean="0">
                <a:solidFill>
                  <a:srgbClr val="C00000"/>
                </a:solidFill>
              </a:rPr>
              <a:t>                                         </a:t>
            </a:r>
          </a:p>
          <a:p>
            <a:pPr marL="342900" lvl="0" indent="-342900" algn="just">
              <a:spcBef>
                <a:spcPct val="20000"/>
              </a:spcBef>
            </a:pPr>
            <a:r>
              <a:rPr lang="id-ID" sz="3200" dirty="0" smtClean="0">
                <a:solidFill>
                  <a:srgbClr val="C00000"/>
                </a:solidFill>
              </a:rPr>
              <a:t>			</a:t>
            </a:r>
            <a:r>
              <a:rPr lang="en-US" sz="3200" dirty="0" smtClean="0">
                <a:solidFill>
                  <a:srgbClr val="C00000"/>
                </a:solidFill>
              </a:rPr>
              <a:t>Investor</a:t>
            </a:r>
            <a:endParaRPr lang="id-ID" sz="3200" dirty="0" smtClean="0">
              <a:solidFill>
                <a:srgbClr val="C00000"/>
              </a:solidFill>
            </a:endParaRPr>
          </a:p>
          <a:p>
            <a:pPr marL="342900" lvl="0" indent="-342900" algn="just">
              <a:spcBef>
                <a:spcPct val="20000"/>
              </a:spcBef>
              <a:buFont typeface="Arial" pitchFamily="34" charset="0"/>
              <a:buChar char="•"/>
            </a:pPr>
            <a:r>
              <a:rPr lang="en-US" sz="3200" dirty="0" smtClean="0">
                <a:solidFill>
                  <a:srgbClr val="C00000"/>
                </a:solidFill>
              </a:rPr>
              <a:t>Perusahaan </a:t>
            </a:r>
            <a:r>
              <a:rPr lang="en-US" sz="3200" dirty="0" err="1" smtClean="0">
                <a:solidFill>
                  <a:srgbClr val="C00000"/>
                </a:solidFill>
              </a:rPr>
              <a:t>yg</a:t>
            </a:r>
            <a:r>
              <a:rPr lang="en-US" sz="3200" dirty="0" smtClean="0">
                <a:solidFill>
                  <a:srgbClr val="C00000"/>
                </a:solidFill>
              </a:rPr>
              <a:t> </a:t>
            </a:r>
            <a:r>
              <a:rPr lang="en-US" sz="3200" dirty="0" err="1" smtClean="0">
                <a:solidFill>
                  <a:srgbClr val="C00000"/>
                </a:solidFill>
              </a:rPr>
              <a:t>mengeluarkan</a:t>
            </a:r>
            <a:r>
              <a:rPr lang="en-US" sz="3200" dirty="0" smtClean="0">
                <a:solidFill>
                  <a:srgbClr val="C00000"/>
                </a:solidFill>
              </a:rPr>
              <a:t> </a:t>
            </a:r>
            <a:r>
              <a:rPr lang="en-US" sz="3200" dirty="0" err="1" smtClean="0">
                <a:solidFill>
                  <a:srgbClr val="C00000"/>
                </a:solidFill>
              </a:rPr>
              <a:t>saha</a:t>
            </a:r>
            <a:r>
              <a:rPr lang="id-ID" sz="3200" dirty="0" smtClean="0">
                <a:solidFill>
                  <a:srgbClr val="C00000"/>
                </a:solidFill>
              </a:rPr>
              <a:t>m </a:t>
            </a:r>
          </a:p>
          <a:p>
            <a:pPr marL="342900" lvl="0" indent="-342900" algn="just">
              <a:spcBef>
                <a:spcPct val="20000"/>
              </a:spcBef>
            </a:pPr>
            <a:r>
              <a:rPr lang="id-ID" sz="3200" dirty="0" smtClean="0">
                <a:solidFill>
                  <a:srgbClr val="C00000"/>
                </a:solidFill>
              </a:rPr>
              <a:t>	</a:t>
            </a:r>
            <a:r>
              <a:rPr lang="en-US" sz="3200" dirty="0" smtClean="0">
                <a:solidFill>
                  <a:srgbClr val="C00000"/>
                </a:solidFill>
              </a:rPr>
              <a:t>Investee</a:t>
            </a:r>
            <a:r>
              <a:rPr lang="id-ID" sz="3200" dirty="0" smtClean="0">
                <a:solidFill>
                  <a:srgbClr val="C00000"/>
                </a:solidFill>
              </a:rPr>
              <a:t> </a:t>
            </a:r>
            <a:r>
              <a:rPr lang="en-US" sz="3200" dirty="0" smtClean="0">
                <a:solidFill>
                  <a:srgbClr val="C00000"/>
                </a:solidFill>
              </a:rPr>
              <a:t>/ </a:t>
            </a:r>
            <a:r>
              <a:rPr lang="en-US" sz="3200" dirty="0" err="1" smtClean="0">
                <a:solidFill>
                  <a:srgbClr val="C00000"/>
                </a:solidFill>
              </a:rPr>
              <a:t>Emiten</a:t>
            </a:r>
            <a:endParaRPr lang="id-ID" sz="3200" dirty="0" smtClean="0">
              <a:solidFill>
                <a:srgbClr val="C00000"/>
              </a:solidFill>
            </a:endParaRPr>
          </a:p>
          <a:p>
            <a:pPr marL="342900" lvl="0" indent="-342900" algn="just">
              <a:spcBef>
                <a:spcPct val="20000"/>
              </a:spcBef>
              <a:buFont typeface="Arial" pitchFamily="34" charset="0"/>
              <a:buChar char="•"/>
            </a:pPr>
            <a:r>
              <a:rPr lang="en-US" sz="3200" dirty="0" err="1" smtClean="0">
                <a:solidFill>
                  <a:srgbClr val="C00000"/>
                </a:solidFill>
              </a:rPr>
              <a:t>Besarnya</a:t>
            </a:r>
            <a:r>
              <a:rPr lang="en-US" sz="3200" dirty="0" smtClean="0">
                <a:solidFill>
                  <a:srgbClr val="C00000"/>
                </a:solidFill>
              </a:rPr>
              <a:t> </a:t>
            </a:r>
            <a:r>
              <a:rPr lang="en-US" sz="3200" dirty="0" err="1" smtClean="0">
                <a:solidFill>
                  <a:srgbClr val="C00000"/>
                </a:solidFill>
              </a:rPr>
              <a:t>jumlah</a:t>
            </a:r>
            <a:r>
              <a:rPr lang="en-US" sz="3200" dirty="0" smtClean="0">
                <a:solidFill>
                  <a:srgbClr val="C00000"/>
                </a:solidFill>
              </a:rPr>
              <a:t> </a:t>
            </a:r>
            <a:r>
              <a:rPr lang="en-US" sz="3200" dirty="0" err="1" smtClean="0">
                <a:solidFill>
                  <a:srgbClr val="C00000"/>
                </a:solidFill>
              </a:rPr>
              <a:t>saham</a:t>
            </a:r>
            <a:r>
              <a:rPr lang="en-US" sz="3200" dirty="0" smtClean="0">
                <a:solidFill>
                  <a:srgbClr val="C00000"/>
                </a:solidFill>
              </a:rPr>
              <a:t> yang </a:t>
            </a:r>
            <a:r>
              <a:rPr lang="en-US" sz="3200" dirty="0" err="1" smtClean="0">
                <a:solidFill>
                  <a:srgbClr val="C00000"/>
                </a:solidFill>
              </a:rPr>
              <a:t>dibeli</a:t>
            </a:r>
            <a:r>
              <a:rPr lang="en-US" sz="3200" dirty="0" smtClean="0">
                <a:solidFill>
                  <a:srgbClr val="C00000"/>
                </a:solidFill>
              </a:rPr>
              <a:t> (</a:t>
            </a:r>
            <a:r>
              <a:rPr lang="en-US" sz="3200" dirty="0" err="1" smtClean="0">
                <a:solidFill>
                  <a:srgbClr val="C00000"/>
                </a:solidFill>
              </a:rPr>
              <a:t>proporsi</a:t>
            </a:r>
            <a:r>
              <a:rPr lang="en-US" sz="3200" dirty="0" smtClean="0">
                <a:solidFill>
                  <a:srgbClr val="C00000"/>
                </a:solidFill>
              </a:rPr>
              <a:t> </a:t>
            </a:r>
            <a:r>
              <a:rPr lang="en-US" sz="3200" dirty="0" err="1" smtClean="0">
                <a:solidFill>
                  <a:srgbClr val="C00000"/>
                </a:solidFill>
              </a:rPr>
              <a:t>kepemilikan</a:t>
            </a:r>
            <a:r>
              <a:rPr lang="en-US" sz="3200" dirty="0" smtClean="0">
                <a:solidFill>
                  <a:srgbClr val="C00000"/>
                </a:solidFill>
              </a:rPr>
              <a:t>) </a:t>
            </a:r>
            <a:r>
              <a:rPr lang="en-US" sz="3200" dirty="0" err="1" smtClean="0">
                <a:solidFill>
                  <a:srgbClr val="C00000"/>
                </a:solidFill>
              </a:rPr>
              <a:t>akan</a:t>
            </a:r>
            <a:r>
              <a:rPr lang="en-US" sz="3200" dirty="0" smtClean="0">
                <a:solidFill>
                  <a:srgbClr val="C00000"/>
                </a:solidFill>
              </a:rPr>
              <a:t> </a:t>
            </a:r>
            <a:r>
              <a:rPr lang="en-US" sz="3200" dirty="0" err="1" smtClean="0">
                <a:solidFill>
                  <a:srgbClr val="C00000"/>
                </a:solidFill>
              </a:rPr>
              <a:t>menentukan</a:t>
            </a:r>
            <a:r>
              <a:rPr lang="en-US" sz="3200" dirty="0" smtClean="0">
                <a:solidFill>
                  <a:srgbClr val="C00000"/>
                </a:solidFill>
              </a:rPr>
              <a:t> </a:t>
            </a:r>
            <a:r>
              <a:rPr lang="en-US" sz="3200" dirty="0" err="1" smtClean="0">
                <a:solidFill>
                  <a:srgbClr val="C00000"/>
                </a:solidFill>
              </a:rPr>
              <a:t>metode</a:t>
            </a:r>
            <a:r>
              <a:rPr lang="en-US" sz="3200" dirty="0" smtClean="0">
                <a:solidFill>
                  <a:srgbClr val="C00000"/>
                </a:solidFill>
              </a:rPr>
              <a:t> </a:t>
            </a:r>
            <a:r>
              <a:rPr lang="en-US" sz="3200" dirty="0" err="1" smtClean="0">
                <a:solidFill>
                  <a:srgbClr val="C00000"/>
                </a:solidFill>
              </a:rPr>
              <a:t>pencatatan</a:t>
            </a:r>
            <a:endParaRPr kumimoji="0" lang="id-ID" sz="3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just"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Metode</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pencatatan</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penanaman</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modal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saham</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tergantung</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prosentase</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pemilikan</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saham</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yaitu</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jumlah</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lembar</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saham</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yg</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dimiliki</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investor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dibandingkan</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jumlah</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lembar</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saham</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yg</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beredar</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a:t>
            </a:r>
          </a:p>
        </p:txBody>
      </p:sp>
      <p:sp>
        <p:nvSpPr>
          <p:cNvPr id="6" name="AutoShape 4"/>
          <p:cNvSpPr>
            <a:spLocks noChangeArrowheads="1"/>
          </p:cNvSpPr>
          <p:nvPr/>
        </p:nvSpPr>
        <p:spPr bwMode="auto">
          <a:xfrm>
            <a:off x="1142976" y="1776402"/>
            <a:ext cx="838200" cy="152400"/>
          </a:xfrm>
          <a:prstGeom prst="rightArrow">
            <a:avLst>
              <a:gd name="adj1" fmla="val 50000"/>
              <a:gd name="adj2" fmla="val 137500"/>
            </a:avLst>
          </a:prstGeom>
          <a:solidFill>
            <a:schemeClr val="accent1"/>
          </a:solidFill>
          <a:ln w="9525">
            <a:solidFill>
              <a:schemeClr val="tx1"/>
            </a:solidFill>
            <a:miter lim="800000"/>
            <a:headEnd/>
            <a:tailEnd/>
          </a:ln>
        </p:spPr>
        <p:txBody>
          <a:bodyPr wrap="none" anchor="ctr"/>
          <a:lstStyle/>
          <a:p>
            <a:endParaRPr lang="id-ID"/>
          </a:p>
        </p:txBody>
      </p:sp>
      <p:sp>
        <p:nvSpPr>
          <p:cNvPr id="7" name="AutoShape 4"/>
          <p:cNvSpPr>
            <a:spLocks noChangeArrowheads="1"/>
          </p:cNvSpPr>
          <p:nvPr/>
        </p:nvSpPr>
        <p:spPr bwMode="auto">
          <a:xfrm>
            <a:off x="6948510" y="2276468"/>
            <a:ext cx="838200" cy="152400"/>
          </a:xfrm>
          <a:prstGeom prst="rightArrow">
            <a:avLst>
              <a:gd name="adj1" fmla="val 50000"/>
              <a:gd name="adj2" fmla="val 137500"/>
            </a:avLst>
          </a:prstGeom>
          <a:solidFill>
            <a:schemeClr val="accent1"/>
          </a:solidFill>
          <a:ln w="9525">
            <a:solidFill>
              <a:schemeClr val="tx1"/>
            </a:solidFill>
            <a:miter lim="800000"/>
            <a:headEnd/>
            <a:tailEnd/>
          </a:ln>
        </p:spPr>
        <p:txBody>
          <a:bodyPr wrap="none" anchor="ctr"/>
          <a:lstStyle/>
          <a:p>
            <a:endParaRPr lang="id-ID"/>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3"/>
          <p:cNvSpPr>
            <a:spLocks noGrp="1" noChangeArrowheads="1"/>
          </p:cNvSpPr>
          <p:nvPr>
            <p:ph type="body" idx="1"/>
          </p:nvPr>
        </p:nvSpPr>
        <p:spPr>
          <a:xfrm>
            <a:off x="609600" y="457200"/>
            <a:ext cx="8534400" cy="6400800"/>
          </a:xfrm>
        </p:spPr>
        <p:txBody>
          <a:bodyPr/>
          <a:lstStyle/>
          <a:p>
            <a:pPr eaLnBrk="1" hangingPunct="1">
              <a:buFontTx/>
              <a:buNone/>
            </a:pPr>
            <a:r>
              <a:rPr lang="en-US" b="1" dirty="0" smtClean="0"/>
              <a:t>PENJUALAN INVESTASI SAHAM</a:t>
            </a:r>
          </a:p>
          <a:p>
            <a:pPr eaLnBrk="1" hangingPunct="1">
              <a:buFontTx/>
              <a:buNone/>
            </a:pPr>
            <a:r>
              <a:rPr lang="en-US" dirty="0" smtClean="0"/>
              <a:t>	</a:t>
            </a:r>
            <a:r>
              <a:rPr lang="en-US" dirty="0" err="1" smtClean="0"/>
              <a:t>Selisih</a:t>
            </a:r>
            <a:r>
              <a:rPr lang="en-US" dirty="0" smtClean="0"/>
              <a:t> </a:t>
            </a:r>
            <a:r>
              <a:rPr lang="en-US" dirty="0" err="1" smtClean="0"/>
              <a:t>nilai</a:t>
            </a:r>
            <a:r>
              <a:rPr lang="en-US" dirty="0" smtClean="0"/>
              <a:t> </a:t>
            </a:r>
            <a:r>
              <a:rPr lang="en-US" dirty="0" err="1" smtClean="0"/>
              <a:t>penjualan</a:t>
            </a:r>
            <a:r>
              <a:rPr lang="en-US" dirty="0" smtClean="0"/>
              <a:t> &amp; </a:t>
            </a:r>
            <a:r>
              <a:rPr lang="en-US" dirty="0" err="1" smtClean="0"/>
              <a:t>nilai</a:t>
            </a:r>
            <a:r>
              <a:rPr lang="en-US" dirty="0" smtClean="0"/>
              <a:t> </a:t>
            </a:r>
            <a:r>
              <a:rPr lang="en-US" dirty="0" err="1" smtClean="0"/>
              <a:t>buku</a:t>
            </a:r>
            <a:r>
              <a:rPr lang="en-US" dirty="0" smtClean="0"/>
              <a:t> </a:t>
            </a:r>
            <a:r>
              <a:rPr lang="en-US" dirty="0" err="1" smtClean="0"/>
              <a:t>Investasi</a:t>
            </a:r>
            <a:r>
              <a:rPr lang="en-US" dirty="0" smtClean="0"/>
              <a:t> </a:t>
            </a:r>
            <a:r>
              <a:rPr lang="en-US" dirty="0" err="1" smtClean="0"/>
              <a:t>diakui</a:t>
            </a:r>
            <a:r>
              <a:rPr lang="en-US" dirty="0" smtClean="0"/>
              <a:t> </a:t>
            </a:r>
            <a:r>
              <a:rPr lang="en-US" dirty="0" err="1" smtClean="0"/>
              <a:t>sbg</a:t>
            </a:r>
            <a:r>
              <a:rPr lang="en-US" dirty="0" smtClean="0"/>
              <a:t> LABA/RUGI</a:t>
            </a:r>
          </a:p>
          <a:p>
            <a:pPr eaLnBrk="1" hangingPunct="1">
              <a:buFontTx/>
              <a:buNone/>
            </a:pPr>
            <a:r>
              <a:rPr lang="en-US" dirty="0" err="1" smtClean="0"/>
              <a:t>Jurnal:LABA</a:t>
            </a:r>
            <a:r>
              <a:rPr lang="en-US" dirty="0" smtClean="0"/>
              <a:t>:</a:t>
            </a:r>
          </a:p>
          <a:p>
            <a:pPr eaLnBrk="1" hangingPunct="1">
              <a:lnSpc>
                <a:spcPct val="60000"/>
              </a:lnSpc>
              <a:buFontTx/>
              <a:buNone/>
            </a:pPr>
            <a:r>
              <a:rPr lang="en-US" dirty="0" smtClean="0"/>
              <a:t>	</a:t>
            </a:r>
            <a:r>
              <a:rPr lang="en-US" dirty="0" err="1" smtClean="0"/>
              <a:t>Kas</a:t>
            </a:r>
            <a:r>
              <a:rPr lang="en-US" dirty="0" smtClean="0"/>
              <a:t>	XX</a:t>
            </a:r>
          </a:p>
          <a:p>
            <a:pPr eaLnBrk="1" hangingPunct="1">
              <a:lnSpc>
                <a:spcPct val="60000"/>
              </a:lnSpc>
              <a:buFontTx/>
              <a:buNone/>
            </a:pPr>
            <a:r>
              <a:rPr lang="en-US" dirty="0" smtClean="0"/>
              <a:t>		</a:t>
            </a:r>
            <a:r>
              <a:rPr lang="en-US" dirty="0" err="1" smtClean="0"/>
              <a:t>Investasi</a:t>
            </a:r>
            <a:r>
              <a:rPr lang="en-US" dirty="0" smtClean="0"/>
              <a:t> </a:t>
            </a:r>
            <a:r>
              <a:rPr lang="en-US" dirty="0" err="1" smtClean="0"/>
              <a:t>saham</a:t>
            </a:r>
            <a:r>
              <a:rPr lang="en-US" dirty="0" smtClean="0"/>
              <a:t>		   XX</a:t>
            </a:r>
          </a:p>
          <a:p>
            <a:pPr eaLnBrk="1" hangingPunct="1">
              <a:lnSpc>
                <a:spcPct val="60000"/>
              </a:lnSpc>
              <a:buFontTx/>
              <a:buNone/>
            </a:pPr>
            <a:r>
              <a:rPr lang="en-US" dirty="0" smtClean="0"/>
              <a:t>		</a:t>
            </a:r>
            <a:r>
              <a:rPr lang="en-US" dirty="0" err="1" smtClean="0"/>
              <a:t>Laba</a:t>
            </a:r>
            <a:r>
              <a:rPr lang="en-US" dirty="0" smtClean="0"/>
              <a:t> </a:t>
            </a:r>
            <a:r>
              <a:rPr lang="en-US" dirty="0" err="1" smtClean="0"/>
              <a:t>penjualan</a:t>
            </a:r>
            <a:r>
              <a:rPr lang="en-US" dirty="0" smtClean="0"/>
              <a:t> inv </a:t>
            </a:r>
            <a:r>
              <a:rPr lang="en-US" dirty="0" err="1" smtClean="0"/>
              <a:t>saham</a:t>
            </a:r>
            <a:r>
              <a:rPr lang="en-US" dirty="0" smtClean="0"/>
              <a:t>	   XX</a:t>
            </a:r>
          </a:p>
          <a:p>
            <a:pPr eaLnBrk="1" hangingPunct="1">
              <a:buFontTx/>
              <a:buNone/>
            </a:pPr>
            <a:endParaRPr lang="en-US" dirty="0" smtClean="0"/>
          </a:p>
        </p:txBody>
      </p:sp>
    </p:spTree>
  </p:cSld>
  <p:clrMapOvr>
    <a:masterClrMapping/>
  </p:clrMapOvr>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914400" y="228600"/>
            <a:ext cx="7543800" cy="762000"/>
          </a:xfrm>
        </p:spPr>
        <p:txBody>
          <a:bodyPr/>
          <a:lstStyle/>
          <a:p>
            <a:pPr algn="ctr" eaLnBrk="1" hangingPunct="1"/>
            <a:r>
              <a:rPr lang="en-US" sz="3400" b="1" smtClean="0"/>
              <a:t>PENARIKAN SAHAM OLEH EMITEN</a:t>
            </a:r>
          </a:p>
        </p:txBody>
      </p:sp>
      <p:sp>
        <p:nvSpPr>
          <p:cNvPr id="23555" name="Rectangle 3"/>
          <p:cNvSpPr>
            <a:spLocks noGrp="1" noChangeArrowheads="1"/>
          </p:cNvSpPr>
          <p:nvPr>
            <p:ph type="body" idx="1"/>
          </p:nvPr>
        </p:nvSpPr>
        <p:spPr>
          <a:xfrm>
            <a:off x="685800" y="1066800"/>
            <a:ext cx="8229600" cy="5486400"/>
          </a:xfrm>
          <a:gradFill rotWithShape="1">
            <a:gsLst>
              <a:gs pos="0">
                <a:srgbClr val="747637"/>
              </a:gs>
              <a:gs pos="50000">
                <a:srgbClr val="FBFE76"/>
              </a:gs>
              <a:gs pos="100000">
                <a:srgbClr val="747637"/>
              </a:gs>
            </a:gsLst>
            <a:lin ang="5400000" scaled="1"/>
          </a:gradFill>
        </p:spPr>
        <p:txBody>
          <a:bodyPr/>
          <a:lstStyle/>
          <a:p>
            <a:pPr eaLnBrk="1" hangingPunct="1">
              <a:lnSpc>
                <a:spcPct val="90000"/>
              </a:lnSpc>
            </a:pPr>
            <a:r>
              <a:rPr lang="en-US" smtClean="0">
                <a:solidFill>
                  <a:srgbClr val="092D03"/>
                </a:solidFill>
              </a:rPr>
              <a:t>Seperti penjualan, LABA/RUGI penarikan diakui, apabila ada selisih antara HPo dgn kurs penarikan.</a:t>
            </a:r>
          </a:p>
          <a:p>
            <a:pPr algn="ctr" eaLnBrk="1" hangingPunct="1">
              <a:lnSpc>
                <a:spcPct val="90000"/>
              </a:lnSpc>
              <a:buFontTx/>
              <a:buNone/>
            </a:pPr>
            <a:r>
              <a:rPr lang="en-US" b="1" smtClean="0">
                <a:solidFill>
                  <a:srgbClr val="4E2000"/>
                </a:solidFill>
              </a:rPr>
              <a:t>PENILAIAN</a:t>
            </a:r>
          </a:p>
          <a:p>
            <a:pPr eaLnBrk="1" hangingPunct="1">
              <a:lnSpc>
                <a:spcPct val="75000"/>
              </a:lnSpc>
              <a:buFontTx/>
              <a:buChar char="-"/>
            </a:pPr>
            <a:r>
              <a:rPr lang="en-US" smtClean="0">
                <a:solidFill>
                  <a:srgbClr val="092D03"/>
                </a:solidFill>
              </a:rPr>
              <a:t>Disajikan di Neraca sbsar HPo</a:t>
            </a:r>
          </a:p>
          <a:p>
            <a:pPr eaLnBrk="1" hangingPunct="1">
              <a:lnSpc>
                <a:spcPct val="75000"/>
              </a:lnSpc>
              <a:buFontTx/>
              <a:buChar char="-"/>
            </a:pPr>
            <a:r>
              <a:rPr lang="en-US" smtClean="0">
                <a:solidFill>
                  <a:srgbClr val="092D03"/>
                </a:solidFill>
              </a:rPr>
              <a:t>Apabila ada penurunan nilai saham sementara</a:t>
            </a:r>
          </a:p>
          <a:p>
            <a:pPr eaLnBrk="1" hangingPunct="1">
              <a:lnSpc>
                <a:spcPct val="75000"/>
              </a:lnSpc>
              <a:buFontTx/>
              <a:buChar char="-"/>
            </a:pPr>
            <a:r>
              <a:rPr lang="en-US" smtClean="0">
                <a:solidFill>
                  <a:srgbClr val="092D03"/>
                </a:solidFill>
              </a:rPr>
              <a:t>Jurnal:</a:t>
            </a:r>
          </a:p>
          <a:p>
            <a:pPr eaLnBrk="1" hangingPunct="1">
              <a:lnSpc>
                <a:spcPct val="65000"/>
              </a:lnSpc>
              <a:buFontTx/>
              <a:buNone/>
            </a:pPr>
            <a:r>
              <a:rPr lang="en-US" smtClean="0">
                <a:solidFill>
                  <a:srgbClr val="092D03"/>
                </a:solidFill>
              </a:rPr>
              <a:t>		Kerugian penurunan N.Inestasi  XX</a:t>
            </a:r>
          </a:p>
          <a:p>
            <a:pPr eaLnBrk="1" hangingPunct="1">
              <a:lnSpc>
                <a:spcPct val="65000"/>
              </a:lnSpc>
              <a:buFontTx/>
              <a:buNone/>
            </a:pPr>
            <a:r>
              <a:rPr lang="en-US" smtClean="0">
                <a:solidFill>
                  <a:srgbClr val="092D03"/>
                </a:solidFill>
              </a:rPr>
              <a:t>			Penyisihan penurunan N Invest XX</a:t>
            </a:r>
          </a:p>
          <a:p>
            <a:pPr eaLnBrk="1" hangingPunct="1">
              <a:lnSpc>
                <a:spcPct val="75000"/>
              </a:lnSpc>
              <a:buFontTx/>
              <a:buChar char="-"/>
            </a:pPr>
            <a:endParaRPr lang="en-US" smtClean="0">
              <a:solidFill>
                <a:srgbClr val="092D03"/>
              </a:solidFill>
            </a:endParaRPr>
          </a:p>
        </p:txBody>
      </p:sp>
    </p:spTree>
  </p:cSld>
  <p:clrMapOvr>
    <a:masterClrMapping/>
  </p:clrMapOvr>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3"/>
          <p:cNvSpPr>
            <a:spLocks noGrp="1" noChangeArrowheads="1"/>
          </p:cNvSpPr>
          <p:nvPr>
            <p:ph type="body" idx="1"/>
          </p:nvPr>
        </p:nvSpPr>
        <p:spPr>
          <a:xfrm>
            <a:off x="609600" y="609600"/>
            <a:ext cx="8229600" cy="5334000"/>
          </a:xfrm>
        </p:spPr>
        <p:txBody>
          <a:bodyPr/>
          <a:lstStyle/>
          <a:p>
            <a:pPr eaLnBrk="1" hangingPunct="1"/>
            <a:r>
              <a:rPr lang="en-US" dirty="0" err="1" smtClean="0"/>
              <a:t>Apabila</a:t>
            </a:r>
            <a:r>
              <a:rPr lang="en-US" dirty="0" smtClean="0"/>
              <a:t> </a:t>
            </a:r>
            <a:r>
              <a:rPr lang="en-US" dirty="0" err="1" smtClean="0"/>
              <a:t>penurunan</a:t>
            </a:r>
            <a:r>
              <a:rPr lang="en-US" dirty="0" smtClean="0"/>
              <a:t> </a:t>
            </a:r>
            <a:r>
              <a:rPr lang="en-US" dirty="0" err="1" smtClean="0"/>
              <a:t>bersifat</a:t>
            </a:r>
            <a:r>
              <a:rPr lang="en-US" dirty="0" smtClean="0"/>
              <a:t> </a:t>
            </a:r>
            <a:r>
              <a:rPr lang="en-US" dirty="0" err="1" smtClean="0"/>
              <a:t>permanen</a:t>
            </a:r>
            <a:endParaRPr lang="en-US" dirty="0" smtClean="0"/>
          </a:p>
          <a:p>
            <a:pPr eaLnBrk="1" hangingPunct="1">
              <a:buFontTx/>
              <a:buNone/>
            </a:pPr>
            <a:r>
              <a:rPr lang="en-US" dirty="0" smtClean="0"/>
              <a:t>	</a:t>
            </a:r>
            <a:r>
              <a:rPr lang="en-US" dirty="0" err="1" smtClean="0"/>
              <a:t>Jurnal</a:t>
            </a:r>
            <a:r>
              <a:rPr lang="en-US" dirty="0" smtClean="0"/>
              <a:t>:</a:t>
            </a:r>
          </a:p>
          <a:p>
            <a:pPr eaLnBrk="1" hangingPunct="1">
              <a:lnSpc>
                <a:spcPct val="70000"/>
              </a:lnSpc>
              <a:buFontTx/>
              <a:buNone/>
            </a:pPr>
            <a:r>
              <a:rPr lang="en-US" dirty="0" smtClean="0"/>
              <a:t>	</a:t>
            </a:r>
            <a:r>
              <a:rPr lang="en-US" dirty="0" err="1" smtClean="0"/>
              <a:t>Kerugian</a:t>
            </a:r>
            <a:r>
              <a:rPr lang="en-US" dirty="0" smtClean="0"/>
              <a:t> </a:t>
            </a:r>
            <a:r>
              <a:rPr lang="en-US" dirty="0" err="1" smtClean="0"/>
              <a:t>penurunan</a:t>
            </a:r>
            <a:r>
              <a:rPr lang="en-US" dirty="0" smtClean="0"/>
              <a:t> N </a:t>
            </a:r>
            <a:r>
              <a:rPr lang="en-US" dirty="0" err="1" smtClean="0"/>
              <a:t>Investasi</a:t>
            </a:r>
            <a:r>
              <a:rPr lang="en-US" dirty="0" smtClean="0"/>
              <a:t>  XX</a:t>
            </a:r>
          </a:p>
          <a:p>
            <a:pPr eaLnBrk="1" hangingPunct="1">
              <a:lnSpc>
                <a:spcPct val="70000"/>
              </a:lnSpc>
              <a:buFontTx/>
              <a:buNone/>
            </a:pPr>
            <a:r>
              <a:rPr lang="en-US" dirty="0" smtClean="0"/>
              <a:t>		</a:t>
            </a:r>
            <a:r>
              <a:rPr lang="en-US" dirty="0" err="1" smtClean="0"/>
              <a:t>Investasi</a:t>
            </a:r>
            <a:r>
              <a:rPr lang="en-US" dirty="0" smtClean="0"/>
              <a:t> </a:t>
            </a:r>
            <a:r>
              <a:rPr lang="en-US" dirty="0" err="1" smtClean="0"/>
              <a:t>pada</a:t>
            </a:r>
            <a:r>
              <a:rPr lang="en-US" dirty="0" smtClean="0"/>
              <a:t> </a:t>
            </a:r>
            <a:r>
              <a:rPr lang="en-US" dirty="0" err="1" smtClean="0"/>
              <a:t>saham</a:t>
            </a:r>
            <a:r>
              <a:rPr lang="en-US" dirty="0" smtClean="0"/>
              <a:t>		    XX</a:t>
            </a:r>
          </a:p>
          <a:p>
            <a:pPr eaLnBrk="1" hangingPunct="1">
              <a:lnSpc>
                <a:spcPct val="70000"/>
              </a:lnSpc>
              <a:buFontTx/>
              <a:buNone/>
            </a:pPr>
            <a:endParaRPr lang="en-US" dirty="0" smtClean="0"/>
          </a:p>
          <a:p>
            <a:pPr algn="ctr" eaLnBrk="1" hangingPunct="1">
              <a:lnSpc>
                <a:spcPct val="70000"/>
              </a:lnSpc>
              <a:buFontTx/>
              <a:buNone/>
            </a:pPr>
            <a:r>
              <a:rPr lang="en-US" dirty="0" smtClean="0"/>
              <a:t>NERACA</a:t>
            </a:r>
          </a:p>
          <a:p>
            <a:pPr eaLnBrk="1" hangingPunct="1">
              <a:lnSpc>
                <a:spcPct val="70000"/>
              </a:lnSpc>
              <a:buFontTx/>
              <a:buNone/>
            </a:pPr>
            <a:r>
              <a:rPr lang="en-US" dirty="0" err="1" smtClean="0"/>
              <a:t>Investasi</a:t>
            </a:r>
            <a:r>
              <a:rPr lang="en-US" dirty="0" smtClean="0"/>
              <a:t> </a:t>
            </a:r>
            <a:r>
              <a:rPr lang="en-US" dirty="0" err="1" smtClean="0"/>
              <a:t>saham</a:t>
            </a:r>
            <a:r>
              <a:rPr lang="en-US" dirty="0" smtClean="0"/>
              <a:t>    XX      </a:t>
            </a:r>
            <a:r>
              <a:rPr lang="en-US" dirty="0" err="1" smtClean="0"/>
              <a:t>Laba</a:t>
            </a:r>
            <a:r>
              <a:rPr lang="en-US" dirty="0" smtClean="0"/>
              <a:t> </a:t>
            </a:r>
            <a:r>
              <a:rPr lang="en-US" dirty="0" err="1" smtClean="0"/>
              <a:t>ditahan</a:t>
            </a:r>
            <a:r>
              <a:rPr lang="en-US" dirty="0" smtClean="0"/>
              <a:t>       XX</a:t>
            </a:r>
          </a:p>
          <a:p>
            <a:pPr eaLnBrk="1" hangingPunct="1">
              <a:lnSpc>
                <a:spcPct val="70000"/>
              </a:lnSpc>
              <a:buFontTx/>
              <a:buNone/>
            </a:pPr>
            <a:r>
              <a:rPr lang="en-US" dirty="0" err="1" smtClean="0"/>
              <a:t>Penysh</a:t>
            </a:r>
            <a:r>
              <a:rPr lang="en-US" dirty="0" smtClean="0"/>
              <a:t> </a:t>
            </a:r>
            <a:r>
              <a:rPr lang="en-US" dirty="0" err="1" smtClean="0"/>
              <a:t>pe</a:t>
            </a:r>
            <a:r>
              <a:rPr lang="en-US" dirty="0" smtClean="0"/>
              <a:t>  </a:t>
            </a:r>
            <a:r>
              <a:rPr lang="en-US" dirty="0" err="1" smtClean="0"/>
              <a:t>N.Inv</a:t>
            </a:r>
            <a:r>
              <a:rPr lang="en-US" dirty="0" smtClean="0"/>
              <a:t>  (XX)    </a:t>
            </a:r>
            <a:r>
              <a:rPr lang="en-US" dirty="0" err="1" smtClean="0"/>
              <a:t>Kerug</a:t>
            </a:r>
            <a:r>
              <a:rPr lang="en-US" dirty="0" smtClean="0"/>
              <a:t> </a:t>
            </a:r>
            <a:r>
              <a:rPr lang="en-US" dirty="0" err="1" smtClean="0"/>
              <a:t>pe</a:t>
            </a:r>
            <a:r>
              <a:rPr lang="en-US" dirty="0" smtClean="0"/>
              <a:t>   </a:t>
            </a:r>
            <a:r>
              <a:rPr lang="en-US" dirty="0" err="1" smtClean="0"/>
              <a:t>N.Inv</a:t>
            </a:r>
            <a:r>
              <a:rPr lang="en-US" dirty="0" smtClean="0"/>
              <a:t> (XX)</a:t>
            </a:r>
          </a:p>
          <a:p>
            <a:pPr algn="ctr" eaLnBrk="1" hangingPunct="1">
              <a:lnSpc>
                <a:spcPct val="70000"/>
              </a:lnSpc>
              <a:buFontTx/>
              <a:buNone/>
            </a:pPr>
            <a:endParaRPr lang="en-US" dirty="0" smtClean="0"/>
          </a:p>
        </p:txBody>
      </p:sp>
      <p:sp>
        <p:nvSpPr>
          <p:cNvPr id="24579" name="AutoShape 7"/>
          <p:cNvSpPr>
            <a:spLocks noChangeArrowheads="1"/>
          </p:cNvSpPr>
          <p:nvPr/>
        </p:nvSpPr>
        <p:spPr bwMode="auto">
          <a:xfrm>
            <a:off x="2357422" y="4038608"/>
            <a:ext cx="152400" cy="533400"/>
          </a:xfrm>
          <a:prstGeom prst="downArrow">
            <a:avLst>
              <a:gd name="adj1" fmla="val 50000"/>
              <a:gd name="adj2" fmla="val 87500"/>
            </a:avLst>
          </a:prstGeom>
          <a:solidFill>
            <a:schemeClr val="accent1"/>
          </a:solidFill>
          <a:ln w="12700" cap="sq">
            <a:solidFill>
              <a:schemeClr val="tx1"/>
            </a:solidFill>
            <a:miter lim="800000"/>
            <a:headEnd type="none" w="sm" len="sm"/>
            <a:tailEnd type="none" w="sm" len="sm"/>
          </a:ln>
        </p:spPr>
        <p:txBody>
          <a:bodyPr wrap="none" anchor="ctr"/>
          <a:lstStyle/>
          <a:p>
            <a:endParaRPr lang="id-ID"/>
          </a:p>
        </p:txBody>
      </p:sp>
      <p:sp>
        <p:nvSpPr>
          <p:cNvPr id="24580" name="AutoShape 8"/>
          <p:cNvSpPr>
            <a:spLocks noChangeArrowheads="1"/>
          </p:cNvSpPr>
          <p:nvPr/>
        </p:nvSpPr>
        <p:spPr bwMode="auto">
          <a:xfrm>
            <a:off x="6057912" y="4000504"/>
            <a:ext cx="228600" cy="533400"/>
          </a:xfrm>
          <a:prstGeom prst="downArrow">
            <a:avLst>
              <a:gd name="adj1" fmla="val 50000"/>
              <a:gd name="adj2" fmla="val 58333"/>
            </a:avLst>
          </a:prstGeom>
          <a:solidFill>
            <a:schemeClr val="accent1"/>
          </a:solidFill>
          <a:ln w="12700" cap="sq">
            <a:solidFill>
              <a:schemeClr val="tx1"/>
            </a:solidFill>
            <a:miter lim="800000"/>
            <a:headEnd type="none" w="sm" len="sm"/>
            <a:tailEnd type="none" w="sm" len="sm"/>
          </a:ln>
        </p:spPr>
        <p:txBody>
          <a:bodyPr wrap="none" anchor="ctr"/>
          <a:lstStyle/>
          <a:p>
            <a:endParaRPr lang="id-ID"/>
          </a:p>
        </p:txBody>
      </p:sp>
      <p:sp>
        <p:nvSpPr>
          <p:cNvPr id="24581" name="Line 9"/>
          <p:cNvSpPr>
            <a:spLocks noChangeShapeType="1"/>
          </p:cNvSpPr>
          <p:nvPr/>
        </p:nvSpPr>
        <p:spPr bwMode="auto">
          <a:xfrm>
            <a:off x="762000" y="3429000"/>
            <a:ext cx="7696200" cy="0"/>
          </a:xfrm>
          <a:prstGeom prst="line">
            <a:avLst/>
          </a:prstGeom>
          <a:noFill/>
          <a:ln w="12700" cap="sq">
            <a:solidFill>
              <a:srgbClr val="CC9900"/>
            </a:solidFill>
            <a:round/>
            <a:headEnd type="none" w="sm" len="sm"/>
            <a:tailEnd type="none" w="sm" len="sm"/>
          </a:ln>
        </p:spPr>
        <p:txBody>
          <a:bodyPr/>
          <a:lstStyle/>
          <a:p>
            <a:endParaRPr lang="id-ID"/>
          </a:p>
        </p:txBody>
      </p:sp>
      <p:sp>
        <p:nvSpPr>
          <p:cNvPr id="24582" name="Line 10"/>
          <p:cNvSpPr>
            <a:spLocks noChangeShapeType="1"/>
          </p:cNvSpPr>
          <p:nvPr/>
        </p:nvSpPr>
        <p:spPr bwMode="auto">
          <a:xfrm>
            <a:off x="4429124" y="3429000"/>
            <a:ext cx="0" cy="1371600"/>
          </a:xfrm>
          <a:prstGeom prst="line">
            <a:avLst/>
          </a:prstGeom>
          <a:noFill/>
          <a:ln w="12700" cap="sq">
            <a:solidFill>
              <a:srgbClr val="CC9900"/>
            </a:solidFill>
            <a:round/>
            <a:headEnd type="none" w="sm" len="sm"/>
            <a:tailEnd type="none" w="sm" len="sm"/>
          </a:ln>
        </p:spPr>
        <p:txBody>
          <a:bodyPr/>
          <a:lstStyle/>
          <a:p>
            <a:endParaRPr lang="id-ID"/>
          </a:p>
        </p:txBody>
      </p:sp>
    </p:spTree>
  </p:cSld>
  <p:clrMapOvr>
    <a:masterClrMapping/>
  </p:clrMapOvr>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53987"/>
          </a:xfrm>
        </p:spPr>
        <p:txBody>
          <a:bodyPr rtlCol="0">
            <a:normAutofit fontScale="90000"/>
          </a:bodyPr>
          <a:lstStyle/>
          <a:p>
            <a:pPr eaLnBrk="1" fontAlgn="auto" hangingPunct="1">
              <a:spcAft>
                <a:spcPts val="0"/>
              </a:spcAft>
              <a:defRPr/>
            </a:pPr>
            <a:r>
              <a:rPr lang="id-ID" dirty="0" smtClean="0"/>
              <a:t/>
            </a:r>
            <a:br>
              <a:rPr lang="id-ID" dirty="0" smtClean="0"/>
            </a:br>
            <a:endParaRPr lang="id-ID" dirty="0"/>
          </a:p>
        </p:txBody>
      </p:sp>
      <p:sp>
        <p:nvSpPr>
          <p:cNvPr id="21507" name="Content Placeholder 2"/>
          <p:cNvSpPr>
            <a:spLocks noGrp="1"/>
          </p:cNvSpPr>
          <p:nvPr>
            <p:ph idx="1"/>
          </p:nvPr>
        </p:nvSpPr>
        <p:spPr>
          <a:xfrm>
            <a:off x="357188" y="785813"/>
            <a:ext cx="8229600" cy="5715000"/>
          </a:xfrm>
        </p:spPr>
        <p:txBody>
          <a:bodyPr/>
          <a:lstStyle/>
          <a:p>
            <a:pPr eaLnBrk="1" hangingPunct="1"/>
            <a:endParaRPr lang="id-ID" smtClean="0"/>
          </a:p>
          <a:p>
            <a:pPr eaLnBrk="1" hangingPunct="1"/>
            <a:endParaRPr lang="id-ID" smtClean="0"/>
          </a:p>
          <a:p>
            <a:pPr eaLnBrk="1" hangingPunct="1">
              <a:buFont typeface="Arial" charset="0"/>
              <a:buNone/>
            </a:pPr>
            <a:r>
              <a:rPr lang="id-ID" smtClean="0"/>
              <a:t>				Terima kasih</a:t>
            </a:r>
          </a:p>
        </p:txBody>
      </p:sp>
      <p:pic>
        <p:nvPicPr>
          <p:cNvPr id="21508" name="Picture 5" descr="C:\Program Files\Microsoft Office\MEDIA\CAGCAT10\j0297707.wmf"/>
          <p:cNvPicPr>
            <a:picLocks noChangeAspect="1" noChangeArrowheads="1"/>
          </p:cNvPicPr>
          <p:nvPr/>
        </p:nvPicPr>
        <p:blipFill>
          <a:blip r:embed="rId2" cstate="print"/>
          <a:srcRect/>
          <a:stretch>
            <a:fillRect/>
          </a:stretch>
        </p:blipFill>
        <p:spPr bwMode="auto">
          <a:xfrm>
            <a:off x="2286000" y="2928938"/>
            <a:ext cx="4454525" cy="34099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11156"/>
          </a:xfrm>
        </p:spPr>
        <p:txBody>
          <a:bodyPr>
            <a:normAutofit fontScale="90000"/>
          </a:bodyPr>
          <a:lstStyle/>
          <a:p>
            <a:pPr algn="just"/>
            <a:r>
              <a:rPr lang="id-ID" sz="2800" dirty="0" smtClean="0"/>
              <a:t>Metode pencatatan investasi dalam saham</a:t>
            </a:r>
            <a:endParaRPr lang="id-ID" sz="2800" dirty="0"/>
          </a:p>
        </p:txBody>
      </p:sp>
      <p:sp>
        <p:nvSpPr>
          <p:cNvPr id="3" name="Content Placeholder 2"/>
          <p:cNvSpPr>
            <a:spLocks noGrp="1"/>
          </p:cNvSpPr>
          <p:nvPr>
            <p:ph idx="1"/>
          </p:nvPr>
        </p:nvSpPr>
        <p:spPr>
          <a:xfrm>
            <a:off x="457200" y="785794"/>
            <a:ext cx="8229600" cy="5340369"/>
          </a:xfrm>
        </p:spPr>
        <p:txBody>
          <a:bodyPr/>
          <a:lstStyle/>
          <a:p>
            <a:pPr>
              <a:buNone/>
            </a:pPr>
            <a:r>
              <a:rPr lang="id-ID" sz="2400" dirty="0" smtClean="0"/>
              <a:t>Persentase pemilikan		Metode pencatatan</a:t>
            </a:r>
          </a:p>
          <a:p>
            <a:pPr>
              <a:buFontTx/>
              <a:buChar char="-"/>
            </a:pPr>
            <a:r>
              <a:rPr lang="id-ID" sz="2400" dirty="0" smtClean="0"/>
              <a:t>Kurang dari 20%		Metode Nilai Wajar (</a:t>
            </a:r>
            <a:r>
              <a:rPr lang="id-ID" sz="2400" i="1" dirty="0" smtClean="0"/>
              <a:t>Fair Value 				Method / cost</a:t>
            </a:r>
            <a:r>
              <a:rPr lang="id-ID" sz="2400" dirty="0" smtClean="0"/>
              <a:t>)</a:t>
            </a:r>
          </a:p>
          <a:p>
            <a:pPr>
              <a:buFontTx/>
              <a:buChar char="-"/>
            </a:pPr>
            <a:endParaRPr lang="id-ID" sz="2400" dirty="0" smtClean="0"/>
          </a:p>
          <a:p>
            <a:pPr>
              <a:buFontTx/>
              <a:buChar char="-"/>
            </a:pPr>
            <a:r>
              <a:rPr lang="id-ID" sz="2400" dirty="0" smtClean="0"/>
              <a:t>20% s/d 50%		Metode Ekuitas (</a:t>
            </a:r>
            <a:r>
              <a:rPr lang="id-ID" sz="2400" i="1" dirty="0" smtClean="0"/>
              <a:t>Equity Method</a:t>
            </a:r>
            <a:r>
              <a:rPr lang="id-ID" sz="2400" dirty="0" smtClean="0"/>
              <a:t>)</a:t>
            </a:r>
          </a:p>
          <a:p>
            <a:pPr>
              <a:buFontTx/>
              <a:buChar char="-"/>
            </a:pPr>
            <a:endParaRPr lang="id-ID" sz="2400" dirty="0" smtClean="0"/>
          </a:p>
          <a:p>
            <a:pPr>
              <a:buFontTx/>
              <a:buChar char="-"/>
            </a:pPr>
            <a:r>
              <a:rPr lang="id-ID" sz="2400" dirty="0" smtClean="0"/>
              <a:t>Lebih dari 50%		Dibuat laporan keuangan yang di</a:t>
            </a:r>
          </a:p>
          <a:p>
            <a:pPr>
              <a:buNone/>
            </a:pPr>
            <a:r>
              <a:rPr lang="id-ID" sz="2400" dirty="0"/>
              <a:t>	</a:t>
            </a:r>
            <a:r>
              <a:rPr lang="id-ID" sz="2400" dirty="0" smtClean="0"/>
              <a:t>				konsolidasikan untuk kedua 					perusahaan itu</a:t>
            </a:r>
          </a:p>
          <a:p>
            <a:pPr>
              <a:buNone/>
            </a:pPr>
            <a:endParaRPr lang="id-ID" sz="2400"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82594"/>
          </a:xfrm>
        </p:spPr>
        <p:txBody>
          <a:bodyPr>
            <a:normAutofit fontScale="90000"/>
          </a:bodyPr>
          <a:lstStyle/>
          <a:p>
            <a:pPr algn="just"/>
            <a:r>
              <a:rPr lang="id-ID" dirty="0" smtClean="0"/>
              <a:t>Pembelian Saham</a:t>
            </a:r>
            <a:endParaRPr lang="id-ID" dirty="0"/>
          </a:p>
        </p:txBody>
      </p:sp>
      <p:sp>
        <p:nvSpPr>
          <p:cNvPr id="3" name="Content Placeholder 2"/>
          <p:cNvSpPr>
            <a:spLocks noGrp="1"/>
          </p:cNvSpPr>
          <p:nvPr>
            <p:ph idx="1"/>
          </p:nvPr>
        </p:nvSpPr>
        <p:spPr>
          <a:xfrm>
            <a:off x="457200" y="1071546"/>
            <a:ext cx="8229600" cy="5054617"/>
          </a:xfrm>
        </p:spPr>
        <p:txBody>
          <a:bodyPr>
            <a:normAutofit fontScale="92500" lnSpcReduction="10000"/>
          </a:bodyPr>
          <a:lstStyle/>
          <a:p>
            <a:pPr algn="just"/>
            <a:r>
              <a:rPr lang="id-ID" sz="2600" dirty="0" smtClean="0"/>
              <a:t>Saham yang dibeli dapat diperoleh dengan cara dibeli secara tunai atau ditukar dengan aktiva</a:t>
            </a:r>
          </a:p>
          <a:p>
            <a:pPr algn="just">
              <a:buNone/>
            </a:pPr>
            <a:r>
              <a:rPr lang="id-ID" sz="2600" dirty="0"/>
              <a:t>	</a:t>
            </a:r>
            <a:r>
              <a:rPr lang="id-ID" sz="2600" dirty="0" smtClean="0"/>
              <a:t>-	Saham yang dibeli dengan tunai, harga 	pokoknya 	adalah jumlah semua uang yang 	dibayarkan yaitu 	terdiri dari harga kurs, biaya – biaya komisi, materai 	dll. Dengan  mendebet rekening investasi dalam 	saham</a:t>
            </a:r>
          </a:p>
          <a:p>
            <a:pPr algn="just">
              <a:buNone/>
            </a:pPr>
            <a:r>
              <a:rPr lang="id-ID" sz="2600" dirty="0"/>
              <a:t>	</a:t>
            </a:r>
            <a:r>
              <a:rPr lang="id-ID" sz="2600" dirty="0" smtClean="0"/>
              <a:t>- 	saham yang ditukar dengan aktiva, harga pokok  	saham dicatat sebesar harga pasar aktiva yang 	digunakan sebagai penukar.</a:t>
            </a:r>
          </a:p>
          <a:p>
            <a:pPr algn="just">
              <a:buNone/>
            </a:pPr>
            <a:r>
              <a:rPr lang="id-ID" sz="2600" dirty="0" smtClean="0"/>
              <a:t>		jika harga pasar aktiva tidak dapat ditentukan maka 	harga pokok saham akan dicatat sebesar harga pasar 	saham. Jika keduanya tidak diketahui, nilainya harus 	ditaksir.</a:t>
            </a:r>
          </a:p>
          <a:p>
            <a:pPr algn="just">
              <a:buNone/>
            </a:pPr>
            <a:endParaRPr lang="id-ID"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274638"/>
            <a:ext cx="8229600" cy="868362"/>
          </a:xfrm>
        </p:spPr>
        <p:txBody>
          <a:bodyPr/>
          <a:lstStyle/>
          <a:p>
            <a:pPr algn="just" eaLnBrk="1" hangingPunct="1"/>
            <a:r>
              <a:rPr lang="id-ID" sz="2400" smtClean="0"/>
              <a:t>MENCATAT TRANSAKSI PEMBELIAN SAHAM</a:t>
            </a:r>
          </a:p>
        </p:txBody>
      </p:sp>
      <p:sp>
        <p:nvSpPr>
          <p:cNvPr id="5123" name="Content Placeholder 2"/>
          <p:cNvSpPr>
            <a:spLocks noGrp="1"/>
          </p:cNvSpPr>
          <p:nvPr>
            <p:ph idx="1"/>
          </p:nvPr>
        </p:nvSpPr>
        <p:spPr>
          <a:xfrm>
            <a:off x="457200" y="1285875"/>
            <a:ext cx="8229600" cy="4840288"/>
          </a:xfrm>
        </p:spPr>
        <p:txBody>
          <a:bodyPr/>
          <a:lstStyle/>
          <a:p>
            <a:pPr algn="just" eaLnBrk="1" hangingPunct="1"/>
            <a:r>
              <a:rPr lang="id-ID" sz="2400" smtClean="0"/>
              <a:t>Pembelian saham dapat dilakukan dengan beberapa cara ;</a:t>
            </a:r>
          </a:p>
          <a:p>
            <a:pPr algn="just" eaLnBrk="1" hangingPunct="1">
              <a:buFont typeface="Arial" charset="0"/>
              <a:buNone/>
            </a:pPr>
            <a:r>
              <a:rPr lang="id-ID" sz="2400" smtClean="0"/>
              <a:t>1. Pembelian saham dengan tunai </a:t>
            </a:r>
          </a:p>
          <a:p>
            <a:pPr algn="just" eaLnBrk="1" hangingPunct="1"/>
            <a:r>
              <a:rPr lang="id-ID" sz="2400" smtClean="0"/>
              <a:t>Contoh :</a:t>
            </a:r>
          </a:p>
          <a:p>
            <a:pPr algn="just" eaLnBrk="1" hangingPunct="1">
              <a:buFont typeface="Arial" charset="0"/>
              <a:buNone/>
            </a:pPr>
            <a:r>
              <a:rPr lang="id-ID" sz="2400" smtClean="0"/>
              <a:t>	Pada tanggal 1 Mei 2008 dibeli 1000 lembar saham Pt Sinar @ Rp. 10.000 nominal dengan kurs 106%. Biaya makelar danlain-lain Rp. 25.000</a:t>
            </a:r>
          </a:p>
          <a:p>
            <a:pPr algn="just" eaLnBrk="1" hangingPunct="1"/>
            <a:r>
              <a:rPr lang="id-ID" sz="2400" smtClean="0"/>
              <a:t>Jurnal :</a:t>
            </a:r>
          </a:p>
          <a:p>
            <a:pPr algn="just" eaLnBrk="1" hangingPunct="1">
              <a:buFont typeface="Arial" charset="0"/>
              <a:buNone/>
            </a:pPr>
            <a:r>
              <a:rPr lang="id-ID" sz="2400" smtClean="0"/>
              <a:t>	Investasi dalam saham		Rp. 10.625.000</a:t>
            </a:r>
          </a:p>
          <a:p>
            <a:pPr lvl="1" algn="just" eaLnBrk="1" hangingPunct="1">
              <a:buFont typeface="Arial" charset="0"/>
              <a:buNone/>
            </a:pPr>
            <a:r>
              <a:rPr lang="id-ID" sz="2400" smtClean="0"/>
              <a:t>	Kas					Rp. 10.625.000</a:t>
            </a:r>
          </a:p>
        </p:txBody>
      </p:sp>
      <p:pic>
        <p:nvPicPr>
          <p:cNvPr id="5124" name="Picture 2" descr="C:\Program Files\Microsoft Office\MEDIA\CAGCAT10\j0300520.gif"/>
          <p:cNvPicPr>
            <a:picLocks noChangeAspect="1" noChangeArrowheads="1" noCrop="1"/>
          </p:cNvPicPr>
          <p:nvPr/>
        </p:nvPicPr>
        <p:blipFill>
          <a:blip r:embed="rId2" cstate="print"/>
          <a:srcRect/>
          <a:stretch>
            <a:fillRect/>
          </a:stretch>
        </p:blipFill>
        <p:spPr bwMode="auto">
          <a:xfrm>
            <a:off x="3071813" y="5000625"/>
            <a:ext cx="2500312" cy="16430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500063" y="142875"/>
            <a:ext cx="8229600" cy="654050"/>
          </a:xfrm>
        </p:spPr>
        <p:txBody>
          <a:bodyPr/>
          <a:lstStyle/>
          <a:p>
            <a:pPr algn="just" eaLnBrk="1" hangingPunct="1"/>
            <a:r>
              <a:rPr lang="id-ID" sz="2400" smtClean="0"/>
              <a:t>2. Pembelian saham dengan menyerahkan aktiva selain kas</a:t>
            </a:r>
          </a:p>
        </p:txBody>
      </p:sp>
      <p:sp>
        <p:nvSpPr>
          <p:cNvPr id="6147" name="Content Placeholder 2"/>
          <p:cNvSpPr>
            <a:spLocks noGrp="1"/>
          </p:cNvSpPr>
          <p:nvPr>
            <p:ph idx="1"/>
          </p:nvPr>
        </p:nvSpPr>
        <p:spPr>
          <a:xfrm>
            <a:off x="457200" y="1071563"/>
            <a:ext cx="8229600" cy="5054600"/>
          </a:xfrm>
        </p:spPr>
        <p:txBody>
          <a:bodyPr/>
          <a:lstStyle/>
          <a:p>
            <a:pPr eaLnBrk="1" hangingPunct="1"/>
            <a:r>
              <a:rPr lang="id-ID" sz="2400" dirty="0" smtClean="0"/>
              <a:t>Investasinya dapat dicatat sbb:</a:t>
            </a:r>
          </a:p>
          <a:p>
            <a:pPr eaLnBrk="1" hangingPunct="1">
              <a:buFont typeface="Arial" charset="0"/>
              <a:buNone/>
            </a:pPr>
            <a:r>
              <a:rPr lang="id-ID" sz="2400" dirty="0" smtClean="0"/>
              <a:t>1.  Sebesar harga aktiva yang diserahkan</a:t>
            </a:r>
          </a:p>
          <a:p>
            <a:pPr eaLnBrk="1" hangingPunct="1">
              <a:buFont typeface="Arial" charset="0"/>
              <a:buNone/>
            </a:pPr>
            <a:r>
              <a:rPr lang="id-ID" sz="2400" dirty="0" smtClean="0"/>
              <a:t>2.  Sebesar harga pasar saham,jika harga pasar aktia tidak diketahui</a:t>
            </a:r>
          </a:p>
          <a:p>
            <a:pPr eaLnBrk="1" hangingPunct="1"/>
            <a:r>
              <a:rPr lang="id-ID" sz="2400" dirty="0" smtClean="0"/>
              <a:t>Contoh :</a:t>
            </a:r>
          </a:p>
          <a:p>
            <a:pPr eaLnBrk="1" hangingPunct="1">
              <a:buFont typeface="Arial" charset="0"/>
              <a:buNone/>
            </a:pPr>
            <a:r>
              <a:rPr lang="id-ID" sz="2400" dirty="0" smtClean="0"/>
              <a:t>	Pada tanggal 15 mei dibeli 1000 lembar saham PT. Abadi dengan menyerahkan sebuah kendaraan roda empat. Harga pasar 1 lembar saham Rp. 11.500. Biaya makelar dan lain-lain Rp. 25.000</a:t>
            </a:r>
          </a:p>
          <a:p>
            <a:pPr eaLnBrk="1" hangingPunct="1"/>
            <a:r>
              <a:rPr lang="id-ID" sz="2400" dirty="0" smtClean="0"/>
              <a:t>Jurnal :</a:t>
            </a:r>
          </a:p>
          <a:p>
            <a:pPr eaLnBrk="1" hangingPunct="1">
              <a:buFont typeface="Arial" charset="0"/>
              <a:buNone/>
            </a:pPr>
            <a:r>
              <a:rPr lang="id-ID" sz="2400" dirty="0" smtClean="0"/>
              <a:t>	 Investasi dalam saham		Rp. 11.525.000</a:t>
            </a:r>
          </a:p>
          <a:p>
            <a:pPr eaLnBrk="1" hangingPunct="1">
              <a:buFont typeface="Arial" charset="0"/>
              <a:buNone/>
            </a:pPr>
            <a:r>
              <a:rPr lang="id-ID" sz="2400" dirty="0" smtClean="0"/>
              <a:t>		aktiva mobil				Rp. 11.525.000</a:t>
            </a:r>
            <a:r>
              <a:rPr lang="id-ID" sz="1200" dirty="0" smtClean="0"/>
              <a:t> </a:t>
            </a:r>
          </a:p>
        </p:txBody>
      </p:sp>
      <p:pic>
        <p:nvPicPr>
          <p:cNvPr id="6148" name="Picture 2" descr="C:\Program Files\Microsoft Office\MEDIA\CAGCAT10\j0286068.wmf"/>
          <p:cNvPicPr>
            <a:picLocks noChangeAspect="1" noChangeArrowheads="1"/>
          </p:cNvPicPr>
          <p:nvPr/>
        </p:nvPicPr>
        <p:blipFill>
          <a:blip r:embed="rId2" cstate="print"/>
          <a:srcRect/>
          <a:stretch>
            <a:fillRect/>
          </a:stretch>
        </p:blipFill>
        <p:spPr bwMode="auto">
          <a:xfrm>
            <a:off x="7215188" y="642938"/>
            <a:ext cx="1482725" cy="12858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374</TotalTime>
  <Words>1459</Words>
  <Application>Microsoft Office PowerPoint</Application>
  <PresentationFormat>On-screen Show (4:3)</PresentationFormat>
  <Paragraphs>399</Paragraphs>
  <Slides>53</Slides>
  <Notes>6</Notes>
  <HiddenSlides>0</HiddenSlides>
  <MMClips>0</MMClips>
  <ScaleCrop>false</ScaleCrop>
  <HeadingPairs>
    <vt:vector size="4" baseType="variant">
      <vt:variant>
        <vt:lpstr>Theme</vt:lpstr>
      </vt:variant>
      <vt:variant>
        <vt:i4>1</vt:i4>
      </vt:variant>
      <vt:variant>
        <vt:lpstr>Slide Titles</vt:lpstr>
      </vt:variant>
      <vt:variant>
        <vt:i4>53</vt:i4>
      </vt:variant>
    </vt:vector>
  </HeadingPairs>
  <TitlesOfParts>
    <vt:vector size="54" baseType="lpstr">
      <vt:lpstr>Office Theme</vt:lpstr>
      <vt:lpstr>INVESTASI  DALAM SAHAM </vt:lpstr>
      <vt:lpstr>Tujuan Investasi </vt:lpstr>
      <vt:lpstr>Slide 3</vt:lpstr>
      <vt:lpstr>INVESTASI SAHAM</vt:lpstr>
      <vt:lpstr>Slide 5</vt:lpstr>
      <vt:lpstr>Metode pencatatan investasi dalam saham</vt:lpstr>
      <vt:lpstr>Pembelian Saham</vt:lpstr>
      <vt:lpstr>MENCATAT TRANSAKSI PEMBELIAN SAHAM</vt:lpstr>
      <vt:lpstr>2. Pembelian saham dengan menyerahkan aktiva selain kas</vt:lpstr>
      <vt:lpstr>Slide 10</vt:lpstr>
      <vt:lpstr>Slide 11</vt:lpstr>
      <vt:lpstr>Slide 12</vt:lpstr>
      <vt:lpstr>Slide 13</vt:lpstr>
      <vt:lpstr>3. Pembelian saham dilakukan secara Lumpsum ( bersama/Gabungan)</vt:lpstr>
      <vt:lpstr>Slide 15</vt:lpstr>
      <vt:lpstr>Slide 16</vt:lpstr>
      <vt:lpstr>Slide 17</vt:lpstr>
      <vt:lpstr>Slide 18</vt:lpstr>
      <vt:lpstr>CONTOH</vt:lpstr>
      <vt:lpstr>2. Harga pasar yang diketahui hanya salah satu saham</vt:lpstr>
      <vt:lpstr>METODE AKUNTANSI</vt:lpstr>
      <vt:lpstr>Contoh</vt:lpstr>
      <vt:lpstr>DEVIDEN</vt:lpstr>
      <vt:lpstr>DIVIDEN SAHAM</vt:lpstr>
      <vt:lpstr>Slide 25</vt:lpstr>
      <vt:lpstr>TRANSAKSI SELAMA PEMILIKAN SAHAM</vt:lpstr>
      <vt:lpstr>Investasi dalam saham ( PT. Sinar) Rp.1.500.000    Pendapatan Deviden  Rp. 1.500.000</vt:lpstr>
      <vt:lpstr>D. DEVIDEN SAHAM</vt:lpstr>
      <vt:lpstr>2. PEMECAHAN  SAHAM (STOCK SPLIT UP)  Perlakuan sama dengan dengan penerimaan deviden saham </vt:lpstr>
      <vt:lpstr>Slide 30</vt:lpstr>
      <vt:lpstr>Slide 31</vt:lpstr>
      <vt:lpstr>Slide 32</vt:lpstr>
      <vt:lpstr>Harga perolehan hak beli saham =</vt:lpstr>
      <vt:lpstr>Slide 34</vt:lpstr>
      <vt:lpstr>Contoh</vt:lpstr>
      <vt:lpstr>a. Harga Perolehan hak beli Saham</vt:lpstr>
      <vt:lpstr>Slide 37</vt:lpstr>
      <vt:lpstr>Slide 38</vt:lpstr>
      <vt:lpstr>Slide 39</vt:lpstr>
      <vt:lpstr>Slide 40</vt:lpstr>
      <vt:lpstr>Slide 41</vt:lpstr>
      <vt:lpstr>4. PERTUKARAN SAHAM</vt:lpstr>
      <vt:lpstr>Ayat jurnal untuk mencatat transaksi tersebut adalah</vt:lpstr>
      <vt:lpstr>Contoh :</vt:lpstr>
      <vt:lpstr>Penyajian investasi saham dalam Neraca</vt:lpstr>
      <vt:lpstr>METODE EKUITAS</vt:lpstr>
      <vt:lpstr>Slide 47</vt:lpstr>
      <vt:lpstr>Slide 48</vt:lpstr>
      <vt:lpstr>Slide 49</vt:lpstr>
      <vt:lpstr>Slide 50</vt:lpstr>
      <vt:lpstr>PENARIKAN SAHAM OLEH EMITEN</vt:lpstr>
      <vt:lpstr>Slide 52</vt:lpstr>
      <vt:lpstr>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INVESTASI  DALAM SAHAM</dc:title>
  <dc:creator>toshiba</dc:creator>
  <cp:lastModifiedBy>Toshiba</cp:lastModifiedBy>
  <cp:revision>29</cp:revision>
  <dcterms:created xsi:type="dcterms:W3CDTF">2013-03-24T09:32:59Z</dcterms:created>
  <dcterms:modified xsi:type="dcterms:W3CDTF">2017-10-02T04:27:51Z</dcterms:modified>
</cp:coreProperties>
</file>